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handoutMasterIdLst>
    <p:handoutMasterId r:id="rId24"/>
  </p:handoutMasterIdLst>
  <p:sldIdLst>
    <p:sldId id="415" r:id="rId2"/>
    <p:sldId id="381" r:id="rId3"/>
    <p:sldId id="399" r:id="rId4"/>
    <p:sldId id="405" r:id="rId5"/>
    <p:sldId id="400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07" r:id="rId22"/>
  </p:sldIdLst>
  <p:sldSz cx="9144000" cy="6858000" type="screen4x3"/>
  <p:notesSz cx="6669088" cy="97742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38" d="100"/>
          <a:sy n="38" d="100"/>
        </p:scale>
        <p:origin x="4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Zongor%20G&#225;bor\Local%20Settings\Temporary%20Internet%20Files\Content.Outlook\IXCY8OSY\Munkaf&#252;zet_&#225;tlag%20(2)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Munka1!$B$30</c:f>
              <c:strCache>
                <c:ptCount val="1"/>
                <c:pt idx="0">
                  <c:v>egy település/lakos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0-BB99-4BDE-84E5-3C94BEDBC5B3}"/>
              </c:ext>
            </c:extLst>
          </c:dPt>
          <c:cat>
            <c:strRef>
              <c:f>Munka1!$A$31:$A$50</c:f>
              <c:strCache>
                <c:ptCount val="20"/>
                <c:pt idx="0">
                  <c:v>Zala</c:v>
                </c:pt>
                <c:pt idx="1">
                  <c:v>Vas</c:v>
                </c:pt>
                <c:pt idx="2">
                  <c:v>Baranya</c:v>
                </c:pt>
                <c:pt idx="3">
                  <c:v>Somogy</c:v>
                </c:pt>
                <c:pt idx="4">
                  <c:v>Nógrád</c:v>
                </c:pt>
                <c:pt idx="5">
                  <c:v>Veszprém</c:v>
                </c:pt>
                <c:pt idx="6">
                  <c:v>Borsod-AZ</c:v>
                </c:pt>
                <c:pt idx="7">
                  <c:v>Tolna</c:v>
                </c:pt>
                <c:pt idx="8">
                  <c:v>Szabolcs-SzB</c:v>
                </c:pt>
                <c:pt idx="9">
                  <c:v>Győr-MS</c:v>
                </c:pt>
                <c:pt idx="10">
                  <c:v>Heves</c:v>
                </c:pt>
                <c:pt idx="11">
                  <c:v>Átlag</c:v>
                </c:pt>
                <c:pt idx="12">
                  <c:v>Fejér</c:v>
                </c:pt>
                <c:pt idx="13">
                  <c:v>Komárom-E</c:v>
                </c:pt>
                <c:pt idx="14">
                  <c:v>Bács-Kk</c:v>
                </c:pt>
                <c:pt idx="15">
                  <c:v>Békés</c:v>
                </c:pt>
                <c:pt idx="16">
                  <c:v>Jász-NkSz</c:v>
                </c:pt>
                <c:pt idx="17">
                  <c:v>Pest</c:v>
                </c:pt>
                <c:pt idx="18">
                  <c:v>Hajdú-B</c:v>
                </c:pt>
                <c:pt idx="19">
                  <c:v>Csongrád</c:v>
                </c:pt>
              </c:strCache>
            </c:strRef>
          </c:cat>
          <c:val>
            <c:numRef>
              <c:f>Munka1!$B$31:$B$50</c:f>
              <c:numCache>
                <c:formatCode>General</c:formatCode>
                <c:ptCount val="20"/>
                <c:pt idx="0">
                  <c:v>1118</c:v>
                </c:pt>
                <c:pt idx="1">
                  <c:v>1200</c:v>
                </c:pt>
                <c:pt idx="2">
                  <c:v>1308</c:v>
                </c:pt>
                <c:pt idx="3">
                  <c:v>1308</c:v>
                </c:pt>
                <c:pt idx="4">
                  <c:v>1561</c:v>
                </c:pt>
                <c:pt idx="5">
                  <c:v>1653</c:v>
                </c:pt>
                <c:pt idx="6">
                  <c:v>1935</c:v>
                </c:pt>
                <c:pt idx="7">
                  <c:v>2143</c:v>
                </c:pt>
                <c:pt idx="8">
                  <c:v>2447</c:v>
                </c:pt>
                <c:pt idx="9">
                  <c:v>2450</c:v>
                </c:pt>
                <c:pt idx="10">
                  <c:v>2574</c:v>
                </c:pt>
                <c:pt idx="11">
                  <c:v>2630</c:v>
                </c:pt>
                <c:pt idx="12">
                  <c:v>3957</c:v>
                </c:pt>
                <c:pt idx="13">
                  <c:v>4110</c:v>
                </c:pt>
                <c:pt idx="14">
                  <c:v>4440</c:v>
                </c:pt>
                <c:pt idx="15">
                  <c:v>4887</c:v>
                </c:pt>
                <c:pt idx="16">
                  <c:v>5009</c:v>
                </c:pt>
                <c:pt idx="17">
                  <c:v>6577</c:v>
                </c:pt>
                <c:pt idx="18">
                  <c:v>6601</c:v>
                </c:pt>
                <c:pt idx="19">
                  <c:v>7054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9-4BDE-84E5-3C94BEDBC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616256"/>
        <c:axId val="99617792"/>
        <c:axId val="0"/>
      </c:bar3DChart>
      <c:catAx>
        <c:axId val="9961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17792"/>
        <c:crosses val="autoZero"/>
        <c:auto val="1"/>
        <c:lblAlgn val="ctr"/>
        <c:lblOffset val="100"/>
        <c:noMultiLvlLbl val="0"/>
      </c:catAx>
      <c:valAx>
        <c:axId val="9961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u="sng" baseline="0">
                <a:solidFill>
                  <a:schemeClr val="tx1"/>
                </a:solidFill>
              </a:defRPr>
            </a:pPr>
            <a:endParaRPr lang="hu-HU"/>
          </a:p>
        </c:txPr>
        <c:crossAx val="99616256"/>
        <c:crosses val="autoZero"/>
        <c:crossBetween val="between"/>
      </c:valAx>
      <c:spPr>
        <a:solidFill>
          <a:srgbClr val="3891A7">
            <a:alpha val="84000"/>
          </a:srgbClr>
        </a:solidFill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0CA4A-3B08-4428-A9C9-ED511B10AB3C}" type="doc">
      <dgm:prSet loTypeId="urn:microsoft.com/office/officeart/2008/layout/BubblePicture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9232B0E4-4D6C-492E-8FEF-17F3CE3720D6}">
      <dgm:prSet phldrT="[Szöveg]"/>
      <dgm:spPr/>
      <dgm:t>
        <a:bodyPr/>
        <a:lstStyle/>
        <a:p>
          <a:pPr rtl="0"/>
          <a:r>
            <a:rPr kumimoji="0" lang="hu-HU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Népegészségügy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F4DF8-6B36-44D6-B364-D0E2AEDE8980}" type="parTrans" cxnId="{F74B4D01-CD9E-4F7A-AC10-FB0C4ADC7400}">
      <dgm:prSet/>
      <dgm:spPr/>
      <dgm:t>
        <a:bodyPr/>
        <a:lstStyle/>
        <a:p>
          <a:endParaRPr lang="hu-HU">
            <a:latin typeface="+mn-lt"/>
          </a:endParaRPr>
        </a:p>
      </dgm:t>
    </dgm:pt>
    <dgm:pt modelId="{EE53F983-45AE-4694-AE54-0761F6F892B0}" type="sibTrans" cxnId="{F74B4D01-CD9E-4F7A-AC10-FB0C4ADC740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hu-HU">
            <a:latin typeface="+mn-lt"/>
          </a:endParaRPr>
        </a:p>
      </dgm:t>
    </dgm:pt>
    <dgm:pt modelId="{C22AACEB-4BAD-439A-ABB7-3E7BCC927183}">
      <dgm:prSet phldrT="[Szöveg]"/>
      <dgm:spPr/>
      <dgm:t>
        <a:bodyPr/>
        <a:lstStyle/>
        <a:p>
          <a:pPr rtl="0"/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Alapellátás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F6E34-A7E6-471D-A6B8-D557BBB73D1D}" type="parTrans" cxnId="{54E66CD2-F0AF-4432-8281-53742633D76F}">
      <dgm:prSet/>
      <dgm:spPr/>
      <dgm:t>
        <a:bodyPr/>
        <a:lstStyle/>
        <a:p>
          <a:endParaRPr lang="hu-HU">
            <a:latin typeface="+mn-lt"/>
          </a:endParaRPr>
        </a:p>
      </dgm:t>
    </dgm:pt>
    <dgm:pt modelId="{C0C7B459-0DB7-415F-8E85-009EC10D83B9}" type="sibTrans" cxnId="{54E66CD2-F0AF-4432-8281-53742633D76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>
            <a:latin typeface="+mn-lt"/>
          </a:endParaRPr>
        </a:p>
      </dgm:t>
    </dgm:pt>
    <dgm:pt modelId="{D905C72C-79BB-49A4-9564-82A66CA10D54}">
      <dgm:prSet phldrT="[Szöveg]"/>
      <dgm:spPr/>
      <dgm:t>
        <a:bodyPr/>
        <a:lstStyle/>
        <a:p>
          <a:pPr rtl="0"/>
          <a:r>
            <a:rPr kumimoji="0" lang="hu-HU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Humánerőforrás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A7055-3F4F-4244-B588-26E97E285696}" type="parTrans" cxnId="{90CDA9C9-9451-4F28-8433-694A5F666629}">
      <dgm:prSet/>
      <dgm:spPr/>
      <dgm:t>
        <a:bodyPr/>
        <a:lstStyle/>
        <a:p>
          <a:endParaRPr lang="hu-HU">
            <a:latin typeface="+mn-lt"/>
          </a:endParaRPr>
        </a:p>
      </dgm:t>
    </dgm:pt>
    <dgm:pt modelId="{FB3454E4-06C8-4082-97CF-4164F677AA28}" type="sibTrans" cxnId="{90CDA9C9-9451-4F28-8433-694A5F66662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u-HU">
            <a:latin typeface="+mn-lt"/>
          </a:endParaRPr>
        </a:p>
      </dgm:t>
    </dgm:pt>
    <dgm:pt modelId="{ABD5D8EE-6315-48DB-BBC7-97C6C0ECBACC}">
      <dgm:prSet phldrT="[Szöveg]"/>
      <dgm:spPr/>
      <dgm:t>
        <a:bodyPr/>
        <a:lstStyle/>
        <a:p>
          <a:pPr rtl="0"/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Infrastruktúra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769516-0313-4BA1-A206-96A38506D822}" type="parTrans" cxnId="{6AF0B1EA-531B-45F0-A797-C3419EEE6C23}">
      <dgm:prSet/>
      <dgm:spPr/>
      <dgm:t>
        <a:bodyPr/>
        <a:lstStyle/>
        <a:p>
          <a:endParaRPr lang="hu-HU">
            <a:latin typeface="+mn-lt"/>
          </a:endParaRPr>
        </a:p>
      </dgm:t>
    </dgm:pt>
    <dgm:pt modelId="{D7C10B09-3CF3-4216-A65F-0D57CAC67672}" type="sibTrans" cxnId="{6AF0B1EA-531B-45F0-A797-C3419EEE6C2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hu-HU">
            <a:latin typeface="+mn-lt"/>
          </a:endParaRPr>
        </a:p>
      </dgm:t>
    </dgm:pt>
    <dgm:pt modelId="{420C6780-6168-4A3F-85D1-E676BE5CBE5B}">
      <dgm:prSet phldrT="[Szöveg]"/>
      <dgm:spPr/>
      <dgm:t>
        <a:bodyPr/>
        <a:lstStyle/>
        <a:p>
          <a:pPr rtl="0"/>
          <a:r>
            <a:rPr kumimoji="0" lang="hu-HU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E-egészségügy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CF8A91-A613-4D3A-BCE5-5D0F0F424B1E}" type="parTrans" cxnId="{FE81CEFE-D8D8-4570-9262-FA0C037EBE41}">
      <dgm:prSet/>
      <dgm:spPr/>
      <dgm:t>
        <a:bodyPr/>
        <a:lstStyle/>
        <a:p>
          <a:endParaRPr lang="hu-HU">
            <a:latin typeface="+mn-lt"/>
          </a:endParaRPr>
        </a:p>
      </dgm:t>
    </dgm:pt>
    <dgm:pt modelId="{99A6477A-217B-4991-824B-8240B482384E}" type="sibTrans" cxnId="{FE81CEFE-D8D8-4570-9262-FA0C037EBE41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hu-HU">
            <a:latin typeface="+mn-lt"/>
          </a:endParaRPr>
        </a:p>
      </dgm:t>
    </dgm:pt>
    <dgm:pt modelId="{C5C8A7D7-4955-4E0E-AC36-8CB6D6F9285B}" type="pres">
      <dgm:prSet presAssocID="{F070CA4A-3B08-4428-A9C9-ED511B10AB3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hu-HU"/>
        </a:p>
      </dgm:t>
    </dgm:pt>
    <dgm:pt modelId="{DBB44D62-2797-4297-81C3-3697A3E5B7DA}" type="pres">
      <dgm:prSet presAssocID="{9232B0E4-4D6C-492E-8FEF-17F3CE3720D6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D08708-C71B-4F56-B849-A89D1D729642}" type="pres">
      <dgm:prSet presAssocID="{9232B0E4-4D6C-492E-8FEF-17F3CE3720D6}" presName="image_accent_1" presStyleCnt="0"/>
      <dgm:spPr/>
    </dgm:pt>
    <dgm:pt modelId="{5A1E27F2-2212-4285-8F34-751CF14EE4FD}" type="pres">
      <dgm:prSet presAssocID="{9232B0E4-4D6C-492E-8FEF-17F3CE3720D6}" presName="imageAccentRepeatNode" presStyleLbl="alignNode1" presStyleIdx="0" presStyleCnt="9"/>
      <dgm:spPr/>
    </dgm:pt>
    <dgm:pt modelId="{4EE46C4A-1E28-49F0-BBE6-0641B1AE4502}" type="pres">
      <dgm:prSet presAssocID="{9232B0E4-4D6C-492E-8FEF-17F3CE3720D6}" presName="accent_1" presStyleLbl="alignNode1" presStyleIdx="1" presStyleCnt="9"/>
      <dgm:spPr/>
    </dgm:pt>
    <dgm:pt modelId="{BE3D90A9-C0AD-4CD4-AC46-C3CFA76A43DF}" type="pres">
      <dgm:prSet presAssocID="{EE53F983-45AE-4694-AE54-0761F6F892B0}" presName="image_1" presStyleCnt="0"/>
      <dgm:spPr/>
    </dgm:pt>
    <dgm:pt modelId="{7CBE39B2-71E3-4001-BBAB-9FBAE8DB0AA3}" type="pres">
      <dgm:prSet presAssocID="{EE53F983-45AE-4694-AE54-0761F6F892B0}" presName="imageRepeatNode" presStyleLbl="fgImgPlace1" presStyleIdx="0" presStyleCnt="5"/>
      <dgm:spPr/>
      <dgm:t>
        <a:bodyPr/>
        <a:lstStyle/>
        <a:p>
          <a:endParaRPr lang="hu-HU"/>
        </a:p>
      </dgm:t>
    </dgm:pt>
    <dgm:pt modelId="{EC39B256-EA47-4BDC-A69D-3CCF0E52E93E}" type="pres">
      <dgm:prSet presAssocID="{C22AACEB-4BAD-439A-ABB7-3E7BCC927183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A65665-4624-4EA1-9E65-F0D15F1DF8E2}" type="pres">
      <dgm:prSet presAssocID="{C22AACEB-4BAD-439A-ABB7-3E7BCC927183}" presName="image_accent_2" presStyleCnt="0"/>
      <dgm:spPr/>
    </dgm:pt>
    <dgm:pt modelId="{D8BE0E23-789E-48F7-9A2D-3AEEDA3659F2}" type="pres">
      <dgm:prSet presAssocID="{C22AACEB-4BAD-439A-ABB7-3E7BCC927183}" presName="imageAccentRepeatNode" presStyleLbl="alignNode1" presStyleIdx="2" presStyleCnt="9"/>
      <dgm:spPr/>
    </dgm:pt>
    <dgm:pt modelId="{34B13299-C594-477E-9CF8-D4E28C8C7B6B}" type="pres">
      <dgm:prSet presAssocID="{C0C7B459-0DB7-415F-8E85-009EC10D83B9}" presName="image_2" presStyleCnt="0"/>
      <dgm:spPr/>
    </dgm:pt>
    <dgm:pt modelId="{38561E6C-5575-4848-8614-CA2D290F0E7F}" type="pres">
      <dgm:prSet presAssocID="{C0C7B459-0DB7-415F-8E85-009EC10D83B9}" presName="imageRepeatNode" presStyleLbl="fgImgPlace1" presStyleIdx="1" presStyleCnt="5"/>
      <dgm:spPr/>
      <dgm:t>
        <a:bodyPr/>
        <a:lstStyle/>
        <a:p>
          <a:endParaRPr lang="hu-HU"/>
        </a:p>
      </dgm:t>
    </dgm:pt>
    <dgm:pt modelId="{8437CF3C-A302-4674-B797-F344C96EC392}" type="pres">
      <dgm:prSet presAssocID="{D905C72C-79BB-49A4-9564-82A66CA10D54}" presName="image_accent_3" presStyleCnt="0"/>
      <dgm:spPr/>
    </dgm:pt>
    <dgm:pt modelId="{87BFD399-9B87-4245-AC36-64BC9DA39ECF}" type="pres">
      <dgm:prSet presAssocID="{D905C72C-79BB-49A4-9564-82A66CA10D54}" presName="imageAccentRepeatNode" presStyleLbl="alignNode1" presStyleIdx="3" presStyleCnt="9"/>
      <dgm:spPr/>
    </dgm:pt>
    <dgm:pt modelId="{F5A0AE14-7FD3-4AE5-92A5-FB171273DC4A}" type="pres">
      <dgm:prSet presAssocID="{D905C72C-79BB-49A4-9564-82A66CA10D54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C2C67F-C63F-400C-B8EB-6C3F73E8C6AB}" type="pres">
      <dgm:prSet presAssocID="{D905C72C-79BB-49A4-9564-82A66CA10D54}" presName="accent_2" presStyleLbl="alignNode1" presStyleIdx="4" presStyleCnt="9"/>
      <dgm:spPr/>
    </dgm:pt>
    <dgm:pt modelId="{95BD3D03-33AC-4F91-A243-55F10B19BE76}" type="pres">
      <dgm:prSet presAssocID="{D905C72C-79BB-49A4-9564-82A66CA10D54}" presName="accent_3" presStyleLbl="alignNode1" presStyleIdx="5" presStyleCnt="9"/>
      <dgm:spPr/>
    </dgm:pt>
    <dgm:pt modelId="{D4C2D752-6446-47B6-B1F6-1377617FC750}" type="pres">
      <dgm:prSet presAssocID="{FB3454E4-06C8-4082-97CF-4164F677AA28}" presName="image_3" presStyleCnt="0"/>
      <dgm:spPr/>
    </dgm:pt>
    <dgm:pt modelId="{71B71580-6EBB-4AD2-AB45-6AAC93C71DD6}" type="pres">
      <dgm:prSet presAssocID="{FB3454E4-06C8-4082-97CF-4164F677AA28}" presName="imageRepeatNode" presStyleLbl="fgImgPlace1" presStyleIdx="2" presStyleCnt="5"/>
      <dgm:spPr/>
      <dgm:t>
        <a:bodyPr/>
        <a:lstStyle/>
        <a:p>
          <a:endParaRPr lang="hu-HU"/>
        </a:p>
      </dgm:t>
    </dgm:pt>
    <dgm:pt modelId="{B87D7E4C-47F8-4999-AC9D-34E47F40CBBE}" type="pres">
      <dgm:prSet presAssocID="{ABD5D8EE-6315-48DB-BBC7-97C6C0ECBACC}" presName="image_accent_4" presStyleCnt="0"/>
      <dgm:spPr/>
    </dgm:pt>
    <dgm:pt modelId="{7DBE186B-176C-4148-B2EE-53924EEFC8A3}" type="pres">
      <dgm:prSet presAssocID="{ABD5D8EE-6315-48DB-BBC7-97C6C0ECBACC}" presName="imageAccentRepeatNode" presStyleLbl="alignNode1" presStyleIdx="6" presStyleCnt="9"/>
      <dgm:spPr/>
    </dgm:pt>
    <dgm:pt modelId="{79BAD0F6-FA26-493C-8FEB-457875720933}" type="pres">
      <dgm:prSet presAssocID="{ABD5D8EE-6315-48DB-BBC7-97C6C0ECBACC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31378B-14E9-4B5B-8928-688E3826E16D}" type="pres">
      <dgm:prSet presAssocID="{ABD5D8EE-6315-48DB-BBC7-97C6C0ECBACC}" presName="accent_4" presStyleLbl="alignNode1" presStyleIdx="7" presStyleCnt="9"/>
      <dgm:spPr/>
    </dgm:pt>
    <dgm:pt modelId="{C657EDC9-6ABC-48B2-AB7A-97D3651626AD}" type="pres">
      <dgm:prSet presAssocID="{D7C10B09-3CF3-4216-A65F-0D57CAC67672}" presName="image_4" presStyleCnt="0"/>
      <dgm:spPr/>
    </dgm:pt>
    <dgm:pt modelId="{005E00C8-219A-4E5F-802F-C81F216842A7}" type="pres">
      <dgm:prSet presAssocID="{D7C10B09-3CF3-4216-A65F-0D57CAC67672}" presName="imageRepeatNode" presStyleLbl="fgImgPlace1" presStyleIdx="3" presStyleCnt="5"/>
      <dgm:spPr/>
      <dgm:t>
        <a:bodyPr/>
        <a:lstStyle/>
        <a:p>
          <a:endParaRPr lang="hu-HU"/>
        </a:p>
      </dgm:t>
    </dgm:pt>
    <dgm:pt modelId="{076A6DE2-7E1B-4B0D-AD40-7292361B38E3}" type="pres">
      <dgm:prSet presAssocID="{420C6780-6168-4A3F-85D1-E676BE5CBE5B}" presName="image_accent_5" presStyleCnt="0"/>
      <dgm:spPr/>
    </dgm:pt>
    <dgm:pt modelId="{2982B215-A9E4-40AE-AFD4-9E445EDDD95B}" type="pres">
      <dgm:prSet presAssocID="{420C6780-6168-4A3F-85D1-E676BE5CBE5B}" presName="imageAccentRepeatNode" presStyleLbl="alignNode1" presStyleIdx="8" presStyleCnt="9"/>
      <dgm:spPr/>
    </dgm:pt>
    <dgm:pt modelId="{E2A32B41-6FB6-42E0-AA33-36B8BEFC2AE9}" type="pres">
      <dgm:prSet presAssocID="{420C6780-6168-4A3F-85D1-E676BE5CBE5B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714C9B-EA00-4A66-B3B2-3B8AC0419016}" type="pres">
      <dgm:prSet presAssocID="{99A6477A-217B-4991-824B-8240B482384E}" presName="image_5" presStyleCnt="0"/>
      <dgm:spPr/>
    </dgm:pt>
    <dgm:pt modelId="{AB8FC039-B4B9-45C5-B243-B3CACB99D12D}" type="pres">
      <dgm:prSet presAssocID="{99A6477A-217B-4991-824B-8240B482384E}" presName="imageRepeatNode" presStyleLbl="fgImgPlace1" presStyleIdx="4" presStyleCnt="5"/>
      <dgm:spPr/>
      <dgm:t>
        <a:bodyPr/>
        <a:lstStyle/>
        <a:p>
          <a:endParaRPr lang="hu-HU"/>
        </a:p>
      </dgm:t>
    </dgm:pt>
  </dgm:ptLst>
  <dgm:cxnLst>
    <dgm:cxn modelId="{F3B920F2-EE07-4310-BE99-D405C6C459B0}" type="presOf" srcId="{EE53F983-45AE-4694-AE54-0761F6F892B0}" destId="{7CBE39B2-71E3-4001-BBAB-9FBAE8DB0AA3}" srcOrd="0" destOrd="0" presId="urn:microsoft.com/office/officeart/2008/layout/BubblePictureList"/>
    <dgm:cxn modelId="{7AC17873-65CB-4C59-AE28-3F625DBBA687}" type="presOf" srcId="{9232B0E4-4D6C-492E-8FEF-17F3CE3720D6}" destId="{DBB44D62-2797-4297-81C3-3697A3E5B7DA}" srcOrd="0" destOrd="0" presId="urn:microsoft.com/office/officeart/2008/layout/BubblePictureList"/>
    <dgm:cxn modelId="{59156C0A-0EA8-4B81-BDE9-629203344E25}" type="presOf" srcId="{420C6780-6168-4A3F-85D1-E676BE5CBE5B}" destId="{E2A32B41-6FB6-42E0-AA33-36B8BEFC2AE9}" srcOrd="0" destOrd="0" presId="urn:microsoft.com/office/officeart/2008/layout/BubblePictureList"/>
    <dgm:cxn modelId="{4DB2E04D-63AF-4FC5-98C9-3AC3A72505CF}" type="presOf" srcId="{D905C72C-79BB-49A4-9564-82A66CA10D54}" destId="{F5A0AE14-7FD3-4AE5-92A5-FB171273DC4A}" srcOrd="0" destOrd="0" presId="urn:microsoft.com/office/officeart/2008/layout/BubblePictureList"/>
    <dgm:cxn modelId="{4F5E2867-4254-4645-88DC-6AF32C92ECFE}" type="presOf" srcId="{99A6477A-217B-4991-824B-8240B482384E}" destId="{AB8FC039-B4B9-45C5-B243-B3CACB99D12D}" srcOrd="0" destOrd="0" presId="urn:microsoft.com/office/officeart/2008/layout/BubblePictureList"/>
    <dgm:cxn modelId="{6AF0B1EA-531B-45F0-A797-C3419EEE6C23}" srcId="{F070CA4A-3B08-4428-A9C9-ED511B10AB3C}" destId="{ABD5D8EE-6315-48DB-BBC7-97C6C0ECBACC}" srcOrd="3" destOrd="0" parTransId="{59769516-0313-4BA1-A206-96A38506D822}" sibTransId="{D7C10B09-3CF3-4216-A65F-0D57CAC67672}"/>
    <dgm:cxn modelId="{FE81CEFE-D8D8-4570-9262-FA0C037EBE41}" srcId="{F070CA4A-3B08-4428-A9C9-ED511B10AB3C}" destId="{420C6780-6168-4A3F-85D1-E676BE5CBE5B}" srcOrd="4" destOrd="0" parTransId="{B6CF8A91-A613-4D3A-BCE5-5D0F0F424B1E}" sibTransId="{99A6477A-217B-4991-824B-8240B482384E}"/>
    <dgm:cxn modelId="{7993AAA4-4B46-4F77-9799-1DFCEA3BA748}" type="presOf" srcId="{ABD5D8EE-6315-48DB-BBC7-97C6C0ECBACC}" destId="{79BAD0F6-FA26-493C-8FEB-457875720933}" srcOrd="0" destOrd="0" presId="urn:microsoft.com/office/officeart/2008/layout/BubblePictureList"/>
    <dgm:cxn modelId="{90CDA9C9-9451-4F28-8433-694A5F666629}" srcId="{F070CA4A-3B08-4428-A9C9-ED511B10AB3C}" destId="{D905C72C-79BB-49A4-9564-82A66CA10D54}" srcOrd="2" destOrd="0" parTransId="{609A7055-3F4F-4244-B588-26E97E285696}" sibTransId="{FB3454E4-06C8-4082-97CF-4164F677AA28}"/>
    <dgm:cxn modelId="{8FDEED81-28B1-493A-B7DE-61BA9054D56B}" type="presOf" srcId="{C22AACEB-4BAD-439A-ABB7-3E7BCC927183}" destId="{EC39B256-EA47-4BDC-A69D-3CCF0E52E93E}" srcOrd="0" destOrd="0" presId="urn:microsoft.com/office/officeart/2008/layout/BubblePictureList"/>
    <dgm:cxn modelId="{F74B4D01-CD9E-4F7A-AC10-FB0C4ADC7400}" srcId="{F070CA4A-3B08-4428-A9C9-ED511B10AB3C}" destId="{9232B0E4-4D6C-492E-8FEF-17F3CE3720D6}" srcOrd="0" destOrd="0" parTransId="{F0CF4DF8-6B36-44D6-B364-D0E2AEDE8980}" sibTransId="{EE53F983-45AE-4694-AE54-0761F6F892B0}"/>
    <dgm:cxn modelId="{54E66CD2-F0AF-4432-8281-53742633D76F}" srcId="{F070CA4A-3B08-4428-A9C9-ED511B10AB3C}" destId="{C22AACEB-4BAD-439A-ABB7-3E7BCC927183}" srcOrd="1" destOrd="0" parTransId="{D3BF6E34-A7E6-471D-A6B8-D557BBB73D1D}" sibTransId="{C0C7B459-0DB7-415F-8E85-009EC10D83B9}"/>
    <dgm:cxn modelId="{5478F41A-2E5E-442A-90C7-90A5989E37C6}" type="presOf" srcId="{D7C10B09-3CF3-4216-A65F-0D57CAC67672}" destId="{005E00C8-219A-4E5F-802F-C81F216842A7}" srcOrd="0" destOrd="0" presId="urn:microsoft.com/office/officeart/2008/layout/BubblePictureList"/>
    <dgm:cxn modelId="{C1C95A55-9135-497B-8B8D-2B1E9B1203F4}" type="presOf" srcId="{F070CA4A-3B08-4428-A9C9-ED511B10AB3C}" destId="{C5C8A7D7-4955-4E0E-AC36-8CB6D6F9285B}" srcOrd="0" destOrd="0" presId="urn:microsoft.com/office/officeart/2008/layout/BubblePictureList"/>
    <dgm:cxn modelId="{9666FA2F-CF53-432E-9672-D1B660B70979}" type="presOf" srcId="{FB3454E4-06C8-4082-97CF-4164F677AA28}" destId="{71B71580-6EBB-4AD2-AB45-6AAC93C71DD6}" srcOrd="0" destOrd="0" presId="urn:microsoft.com/office/officeart/2008/layout/BubblePictureList"/>
    <dgm:cxn modelId="{0BE05DE1-8547-4E8D-B9EA-69C57E34E1B9}" type="presOf" srcId="{C0C7B459-0DB7-415F-8E85-009EC10D83B9}" destId="{38561E6C-5575-4848-8614-CA2D290F0E7F}" srcOrd="0" destOrd="0" presId="urn:microsoft.com/office/officeart/2008/layout/BubblePictureList"/>
    <dgm:cxn modelId="{5E218FDA-9E80-4F4F-8FD9-9A09559C1134}" type="presParOf" srcId="{C5C8A7D7-4955-4E0E-AC36-8CB6D6F9285B}" destId="{DBB44D62-2797-4297-81C3-3697A3E5B7DA}" srcOrd="0" destOrd="0" presId="urn:microsoft.com/office/officeart/2008/layout/BubblePictureList"/>
    <dgm:cxn modelId="{E24EB4A8-2B12-45E7-8A97-E2871B7D10E0}" type="presParOf" srcId="{C5C8A7D7-4955-4E0E-AC36-8CB6D6F9285B}" destId="{FFD08708-C71B-4F56-B849-A89D1D729642}" srcOrd="1" destOrd="0" presId="urn:microsoft.com/office/officeart/2008/layout/BubblePictureList"/>
    <dgm:cxn modelId="{379A54D2-2821-4BAE-9974-92491CCBB8AD}" type="presParOf" srcId="{FFD08708-C71B-4F56-B849-A89D1D729642}" destId="{5A1E27F2-2212-4285-8F34-751CF14EE4FD}" srcOrd="0" destOrd="0" presId="urn:microsoft.com/office/officeart/2008/layout/BubblePictureList"/>
    <dgm:cxn modelId="{CD2F2EEE-3537-4F0E-9CC4-305025F97613}" type="presParOf" srcId="{C5C8A7D7-4955-4E0E-AC36-8CB6D6F9285B}" destId="{4EE46C4A-1E28-49F0-BBE6-0641B1AE4502}" srcOrd="2" destOrd="0" presId="urn:microsoft.com/office/officeart/2008/layout/BubblePictureList"/>
    <dgm:cxn modelId="{1A8A69BF-8015-4AB0-9702-5BD76AA10374}" type="presParOf" srcId="{C5C8A7D7-4955-4E0E-AC36-8CB6D6F9285B}" destId="{BE3D90A9-C0AD-4CD4-AC46-C3CFA76A43DF}" srcOrd="3" destOrd="0" presId="urn:microsoft.com/office/officeart/2008/layout/BubblePictureList"/>
    <dgm:cxn modelId="{2DE538CA-79B9-44E0-A483-FDF920D6C183}" type="presParOf" srcId="{BE3D90A9-C0AD-4CD4-AC46-C3CFA76A43DF}" destId="{7CBE39B2-71E3-4001-BBAB-9FBAE8DB0AA3}" srcOrd="0" destOrd="0" presId="urn:microsoft.com/office/officeart/2008/layout/BubblePictureList"/>
    <dgm:cxn modelId="{6FDC4017-7A8B-4D96-B71B-229874D173F9}" type="presParOf" srcId="{C5C8A7D7-4955-4E0E-AC36-8CB6D6F9285B}" destId="{EC39B256-EA47-4BDC-A69D-3CCF0E52E93E}" srcOrd="4" destOrd="0" presId="urn:microsoft.com/office/officeart/2008/layout/BubblePictureList"/>
    <dgm:cxn modelId="{746C01DF-EA80-4929-84CD-B618F715DA27}" type="presParOf" srcId="{C5C8A7D7-4955-4E0E-AC36-8CB6D6F9285B}" destId="{80A65665-4624-4EA1-9E65-F0D15F1DF8E2}" srcOrd="5" destOrd="0" presId="urn:microsoft.com/office/officeart/2008/layout/BubblePictureList"/>
    <dgm:cxn modelId="{50A11EFD-8515-4041-91ED-E523BC636BB9}" type="presParOf" srcId="{80A65665-4624-4EA1-9E65-F0D15F1DF8E2}" destId="{D8BE0E23-789E-48F7-9A2D-3AEEDA3659F2}" srcOrd="0" destOrd="0" presId="urn:microsoft.com/office/officeart/2008/layout/BubblePictureList"/>
    <dgm:cxn modelId="{34E22A04-96D0-4C2E-AC2B-C6AA3F22EB81}" type="presParOf" srcId="{C5C8A7D7-4955-4E0E-AC36-8CB6D6F9285B}" destId="{34B13299-C594-477E-9CF8-D4E28C8C7B6B}" srcOrd="6" destOrd="0" presId="urn:microsoft.com/office/officeart/2008/layout/BubblePictureList"/>
    <dgm:cxn modelId="{1C83349A-AE18-4EDE-9B8E-FD21964E8FB1}" type="presParOf" srcId="{34B13299-C594-477E-9CF8-D4E28C8C7B6B}" destId="{38561E6C-5575-4848-8614-CA2D290F0E7F}" srcOrd="0" destOrd="0" presId="urn:microsoft.com/office/officeart/2008/layout/BubblePictureList"/>
    <dgm:cxn modelId="{EBD09E82-51F5-4513-933C-83944175EC1C}" type="presParOf" srcId="{C5C8A7D7-4955-4E0E-AC36-8CB6D6F9285B}" destId="{8437CF3C-A302-4674-B797-F344C96EC392}" srcOrd="7" destOrd="0" presId="urn:microsoft.com/office/officeart/2008/layout/BubblePictureList"/>
    <dgm:cxn modelId="{0965329B-A5E1-46E5-8E0C-EE6DB326149E}" type="presParOf" srcId="{8437CF3C-A302-4674-B797-F344C96EC392}" destId="{87BFD399-9B87-4245-AC36-64BC9DA39ECF}" srcOrd="0" destOrd="0" presId="urn:microsoft.com/office/officeart/2008/layout/BubblePictureList"/>
    <dgm:cxn modelId="{48F781EE-98B1-47E1-9233-921853E79FAA}" type="presParOf" srcId="{C5C8A7D7-4955-4E0E-AC36-8CB6D6F9285B}" destId="{F5A0AE14-7FD3-4AE5-92A5-FB171273DC4A}" srcOrd="8" destOrd="0" presId="urn:microsoft.com/office/officeart/2008/layout/BubblePictureList"/>
    <dgm:cxn modelId="{8567A52D-910B-4241-B36E-4AADD9EE90F6}" type="presParOf" srcId="{C5C8A7D7-4955-4E0E-AC36-8CB6D6F9285B}" destId="{2FC2C67F-C63F-400C-B8EB-6C3F73E8C6AB}" srcOrd="9" destOrd="0" presId="urn:microsoft.com/office/officeart/2008/layout/BubblePictureList"/>
    <dgm:cxn modelId="{54A6925C-5A39-4BDE-8E29-9E44AA9C7451}" type="presParOf" srcId="{C5C8A7D7-4955-4E0E-AC36-8CB6D6F9285B}" destId="{95BD3D03-33AC-4F91-A243-55F10B19BE76}" srcOrd="10" destOrd="0" presId="urn:microsoft.com/office/officeart/2008/layout/BubblePictureList"/>
    <dgm:cxn modelId="{E528795C-E484-461E-AE9E-5294D67E0B9D}" type="presParOf" srcId="{C5C8A7D7-4955-4E0E-AC36-8CB6D6F9285B}" destId="{D4C2D752-6446-47B6-B1F6-1377617FC750}" srcOrd="11" destOrd="0" presId="urn:microsoft.com/office/officeart/2008/layout/BubblePictureList"/>
    <dgm:cxn modelId="{B6379247-4BFF-4032-B0EA-DE79A89E27F4}" type="presParOf" srcId="{D4C2D752-6446-47B6-B1F6-1377617FC750}" destId="{71B71580-6EBB-4AD2-AB45-6AAC93C71DD6}" srcOrd="0" destOrd="0" presId="urn:microsoft.com/office/officeart/2008/layout/BubblePictureList"/>
    <dgm:cxn modelId="{4490563C-F42B-456E-9AFC-61AADFE7AE39}" type="presParOf" srcId="{C5C8A7D7-4955-4E0E-AC36-8CB6D6F9285B}" destId="{B87D7E4C-47F8-4999-AC9D-34E47F40CBBE}" srcOrd="12" destOrd="0" presId="urn:microsoft.com/office/officeart/2008/layout/BubblePictureList"/>
    <dgm:cxn modelId="{7730F7A4-8EE5-4C4A-B27A-D62E4B699616}" type="presParOf" srcId="{B87D7E4C-47F8-4999-AC9D-34E47F40CBBE}" destId="{7DBE186B-176C-4148-B2EE-53924EEFC8A3}" srcOrd="0" destOrd="0" presId="urn:microsoft.com/office/officeart/2008/layout/BubblePictureList"/>
    <dgm:cxn modelId="{E66928AB-F413-4C53-95B3-E679B2268D9C}" type="presParOf" srcId="{C5C8A7D7-4955-4E0E-AC36-8CB6D6F9285B}" destId="{79BAD0F6-FA26-493C-8FEB-457875720933}" srcOrd="13" destOrd="0" presId="urn:microsoft.com/office/officeart/2008/layout/BubblePictureList"/>
    <dgm:cxn modelId="{50C3A8FD-6943-4F17-AB5A-0EB30A447E8E}" type="presParOf" srcId="{C5C8A7D7-4955-4E0E-AC36-8CB6D6F9285B}" destId="{F931378B-14E9-4B5B-8928-688E3826E16D}" srcOrd="14" destOrd="0" presId="urn:microsoft.com/office/officeart/2008/layout/BubblePictureList"/>
    <dgm:cxn modelId="{804F503D-92AF-4905-8DC5-955D336C2E0A}" type="presParOf" srcId="{C5C8A7D7-4955-4E0E-AC36-8CB6D6F9285B}" destId="{C657EDC9-6ABC-48B2-AB7A-97D3651626AD}" srcOrd="15" destOrd="0" presId="urn:microsoft.com/office/officeart/2008/layout/BubblePictureList"/>
    <dgm:cxn modelId="{36330D3F-5E8D-4BE5-875D-A9C93D76CDA0}" type="presParOf" srcId="{C657EDC9-6ABC-48B2-AB7A-97D3651626AD}" destId="{005E00C8-219A-4E5F-802F-C81F216842A7}" srcOrd="0" destOrd="0" presId="urn:microsoft.com/office/officeart/2008/layout/BubblePictureList"/>
    <dgm:cxn modelId="{FC59C8FC-597D-4DC0-AC91-2F2D03507E5C}" type="presParOf" srcId="{C5C8A7D7-4955-4E0E-AC36-8CB6D6F9285B}" destId="{076A6DE2-7E1B-4B0D-AD40-7292361B38E3}" srcOrd="16" destOrd="0" presId="urn:microsoft.com/office/officeart/2008/layout/BubblePictureList"/>
    <dgm:cxn modelId="{2F926830-9CCD-4BE2-8A5D-E21AB97ED409}" type="presParOf" srcId="{076A6DE2-7E1B-4B0D-AD40-7292361B38E3}" destId="{2982B215-A9E4-40AE-AFD4-9E445EDDD95B}" srcOrd="0" destOrd="0" presId="urn:microsoft.com/office/officeart/2008/layout/BubblePictureList"/>
    <dgm:cxn modelId="{AC17A803-6EA3-431F-8A3D-6966EFC3BEE5}" type="presParOf" srcId="{C5C8A7D7-4955-4E0E-AC36-8CB6D6F9285B}" destId="{E2A32B41-6FB6-42E0-AA33-36B8BEFC2AE9}" srcOrd="17" destOrd="0" presId="urn:microsoft.com/office/officeart/2008/layout/BubblePictureList"/>
    <dgm:cxn modelId="{CB4BFC06-E4F9-4B93-A265-1F1EB0CB63B6}" type="presParOf" srcId="{C5C8A7D7-4955-4E0E-AC36-8CB6D6F9285B}" destId="{0F714C9B-EA00-4A66-B3B2-3B8AC0419016}" srcOrd="18" destOrd="0" presId="urn:microsoft.com/office/officeart/2008/layout/BubblePictureList"/>
    <dgm:cxn modelId="{038DC4A2-7163-40A9-854D-5B69CB1FE104}" type="presParOf" srcId="{0F714C9B-EA00-4A66-B3B2-3B8AC0419016}" destId="{AB8FC039-B4B9-45C5-B243-B3CACB99D12D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E27F2-2212-4285-8F34-751CF14EE4FD}">
      <dsp:nvSpPr>
        <dsp:cNvPr id="0" name=""/>
        <dsp:cNvSpPr/>
      </dsp:nvSpPr>
      <dsp:spPr>
        <a:xfrm>
          <a:off x="1766315" y="3471473"/>
          <a:ext cx="1786128" cy="17862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E46C4A-1E28-49F0-BBE6-0641B1AE4502}">
      <dsp:nvSpPr>
        <dsp:cNvPr id="0" name=""/>
        <dsp:cNvSpPr/>
      </dsp:nvSpPr>
      <dsp:spPr>
        <a:xfrm>
          <a:off x="2905506" y="2156321"/>
          <a:ext cx="530352" cy="53020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1485462"/>
                <a:satOff val="-7565"/>
                <a:lumOff val="1397"/>
                <a:alphaOff val="0"/>
                <a:tint val="92000"/>
                <a:satMod val="170000"/>
              </a:schemeClr>
            </a:gs>
            <a:gs pos="15000">
              <a:schemeClr val="accent5">
                <a:hueOff val="1485462"/>
                <a:satOff val="-7565"/>
                <a:lumOff val="1397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485462"/>
                <a:satOff val="-7565"/>
                <a:lumOff val="1397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485462"/>
                <a:satOff val="-7565"/>
                <a:lumOff val="139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485462"/>
                <a:satOff val="-7565"/>
                <a:lumOff val="139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1485462"/>
              <a:satOff val="-7565"/>
              <a:lumOff val="139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1485462"/>
              <a:satOff val="-7565"/>
              <a:lumOff val="1397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BE39B2-71E3-4001-BBAB-9FBAE8DB0AA3}">
      <dsp:nvSpPr>
        <dsp:cNvPr id="0" name=""/>
        <dsp:cNvSpPr/>
      </dsp:nvSpPr>
      <dsp:spPr>
        <a:xfrm>
          <a:off x="1834895" y="3540213"/>
          <a:ext cx="1648968" cy="16487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BE0E23-789E-48F7-9A2D-3AEEDA3659F2}">
      <dsp:nvSpPr>
        <dsp:cNvPr id="0" name=""/>
        <dsp:cNvSpPr/>
      </dsp:nvSpPr>
      <dsp:spPr>
        <a:xfrm>
          <a:off x="3681983" y="3809107"/>
          <a:ext cx="934212" cy="934556"/>
        </a:xfrm>
        <a:prstGeom prst="ellipse">
          <a:avLst/>
        </a:prstGeom>
        <a:gradFill rotWithShape="0">
          <a:gsLst>
            <a:gs pos="0">
              <a:schemeClr val="accent5">
                <a:hueOff val="2970924"/>
                <a:satOff val="-15130"/>
                <a:lumOff val="2794"/>
                <a:alphaOff val="0"/>
                <a:tint val="92000"/>
                <a:satMod val="170000"/>
              </a:schemeClr>
            </a:gs>
            <a:gs pos="15000">
              <a:schemeClr val="accent5">
                <a:hueOff val="2970924"/>
                <a:satOff val="-15130"/>
                <a:lumOff val="2794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2970924"/>
                <a:satOff val="-15130"/>
                <a:lumOff val="2794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2970924"/>
                <a:satOff val="-15130"/>
                <a:lumOff val="279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2970924"/>
                <a:satOff val="-15130"/>
                <a:lumOff val="279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2970924"/>
              <a:satOff val="-15130"/>
              <a:lumOff val="279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2970924"/>
              <a:satOff val="-15130"/>
              <a:lumOff val="2794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561E6C-5575-4848-8614-CA2D290F0E7F}">
      <dsp:nvSpPr>
        <dsp:cNvPr id="0" name=""/>
        <dsp:cNvSpPr/>
      </dsp:nvSpPr>
      <dsp:spPr>
        <a:xfrm>
          <a:off x="3736847" y="3864199"/>
          <a:ext cx="824484" cy="82437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tint val="50000"/>
              <a:hueOff val="3246291"/>
              <a:satOff val="-1696"/>
              <a:lumOff val="111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BFD399-9B87-4245-AC36-64BC9DA39ECF}">
      <dsp:nvSpPr>
        <dsp:cNvPr id="0" name=""/>
        <dsp:cNvSpPr/>
      </dsp:nvSpPr>
      <dsp:spPr>
        <a:xfrm>
          <a:off x="3316223" y="2490416"/>
          <a:ext cx="1198626" cy="1198396"/>
        </a:xfrm>
        <a:prstGeom prst="ellipse">
          <a:avLst/>
        </a:prstGeom>
        <a:gradFill rotWithShape="0">
          <a:gsLst>
            <a:gs pos="0">
              <a:schemeClr val="accent5">
                <a:hueOff val="4456385"/>
                <a:satOff val="-22695"/>
                <a:lumOff val="4191"/>
                <a:alphaOff val="0"/>
                <a:tint val="92000"/>
                <a:satMod val="170000"/>
              </a:schemeClr>
            </a:gs>
            <a:gs pos="15000">
              <a:schemeClr val="accent5">
                <a:hueOff val="4456385"/>
                <a:satOff val="-22695"/>
                <a:lumOff val="4191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4456385"/>
                <a:satOff val="-22695"/>
                <a:lumOff val="4191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4456385"/>
                <a:satOff val="-22695"/>
                <a:lumOff val="419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4456385"/>
                <a:satOff val="-22695"/>
                <a:lumOff val="419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4456385"/>
              <a:satOff val="-22695"/>
              <a:lumOff val="419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4456385"/>
              <a:satOff val="-22695"/>
              <a:lumOff val="4191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C2C67F-C63F-400C-B8EB-6C3F73E8C6AB}">
      <dsp:nvSpPr>
        <dsp:cNvPr id="0" name=""/>
        <dsp:cNvSpPr/>
      </dsp:nvSpPr>
      <dsp:spPr>
        <a:xfrm>
          <a:off x="4773930" y="301359"/>
          <a:ext cx="392429" cy="39272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tint val="92000"/>
                <a:satMod val="170000"/>
              </a:schemeClr>
            </a:gs>
            <a:gs pos="15000">
              <a:schemeClr val="accent5">
                <a:hueOff val="5941847"/>
                <a:satOff val="-30260"/>
                <a:lumOff val="5588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5941847"/>
                <a:satOff val="-30260"/>
                <a:lumOff val="5588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5941847"/>
                <a:satOff val="-30260"/>
                <a:lumOff val="558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5941847"/>
              <a:satOff val="-30260"/>
              <a:lumOff val="5588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BD3D03-33AC-4F91-A243-55F10B19BE76}">
      <dsp:nvSpPr>
        <dsp:cNvPr id="0" name=""/>
        <dsp:cNvSpPr/>
      </dsp:nvSpPr>
      <dsp:spPr>
        <a:xfrm>
          <a:off x="5362956" y="203304"/>
          <a:ext cx="196596" cy="19611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7427309"/>
                <a:satOff val="-37825"/>
                <a:lumOff val="6984"/>
                <a:alphaOff val="0"/>
                <a:tint val="92000"/>
                <a:satMod val="170000"/>
              </a:schemeClr>
            </a:gs>
            <a:gs pos="15000">
              <a:schemeClr val="accent5">
                <a:hueOff val="7427309"/>
                <a:satOff val="-37825"/>
                <a:lumOff val="6984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7427309"/>
                <a:satOff val="-37825"/>
                <a:lumOff val="6984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7427309"/>
                <a:satOff val="-37825"/>
                <a:lumOff val="698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7427309"/>
                <a:satOff val="-37825"/>
                <a:lumOff val="698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7427309"/>
              <a:satOff val="-37825"/>
              <a:lumOff val="698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7427309"/>
              <a:satOff val="-37825"/>
              <a:lumOff val="6984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B71580-6EBB-4AD2-AB45-6AAC93C71DD6}">
      <dsp:nvSpPr>
        <dsp:cNvPr id="0" name=""/>
        <dsp:cNvSpPr/>
      </dsp:nvSpPr>
      <dsp:spPr>
        <a:xfrm>
          <a:off x="3379469" y="2553596"/>
          <a:ext cx="1072134" cy="10715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tint val="50000"/>
              <a:hueOff val="6492582"/>
              <a:satOff val="-3393"/>
              <a:lumOff val="222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BE186B-176C-4148-B2EE-53924EEFC8A3}">
      <dsp:nvSpPr>
        <dsp:cNvPr id="0" name=""/>
        <dsp:cNvSpPr/>
      </dsp:nvSpPr>
      <dsp:spPr>
        <a:xfrm>
          <a:off x="3450335" y="1424445"/>
          <a:ext cx="840485" cy="840039"/>
        </a:xfrm>
        <a:prstGeom prst="ellipse">
          <a:avLst/>
        </a:prstGeom>
        <a:gradFill rotWithShape="0">
          <a:gsLst>
            <a:gs pos="0">
              <a:schemeClr val="accent5">
                <a:hueOff val="8912770"/>
                <a:satOff val="-45390"/>
                <a:lumOff val="8381"/>
                <a:alphaOff val="0"/>
                <a:tint val="92000"/>
                <a:satMod val="170000"/>
              </a:schemeClr>
            </a:gs>
            <a:gs pos="15000">
              <a:schemeClr val="accent5">
                <a:hueOff val="8912770"/>
                <a:satOff val="-45390"/>
                <a:lumOff val="8381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8912770"/>
                <a:satOff val="-45390"/>
                <a:lumOff val="8381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8912770"/>
                <a:satOff val="-45390"/>
                <a:lumOff val="838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8912770"/>
                <a:satOff val="-45390"/>
                <a:lumOff val="838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8912770"/>
              <a:satOff val="-45390"/>
              <a:lumOff val="838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8912770"/>
              <a:satOff val="-45390"/>
              <a:lumOff val="8381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31378B-14E9-4B5B-8928-688E3826E16D}">
      <dsp:nvSpPr>
        <dsp:cNvPr id="0" name=""/>
        <dsp:cNvSpPr/>
      </dsp:nvSpPr>
      <dsp:spPr>
        <a:xfrm>
          <a:off x="4675632" y="4717886"/>
          <a:ext cx="294132" cy="294671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10398233"/>
                <a:satOff val="-52955"/>
                <a:lumOff val="9778"/>
                <a:alphaOff val="0"/>
                <a:tint val="92000"/>
                <a:satMod val="170000"/>
              </a:schemeClr>
            </a:gs>
            <a:gs pos="15000">
              <a:schemeClr val="accent5">
                <a:hueOff val="10398233"/>
                <a:satOff val="-52955"/>
                <a:lumOff val="9778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0398233"/>
                <a:satOff val="-52955"/>
                <a:lumOff val="9778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0398233"/>
                <a:satOff val="-52955"/>
                <a:lumOff val="977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0398233"/>
                <a:satOff val="-52955"/>
                <a:lumOff val="977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10398233"/>
              <a:satOff val="-52955"/>
              <a:lumOff val="9778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10398233"/>
              <a:satOff val="-52955"/>
              <a:lumOff val="9778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5E00C8-219A-4E5F-802F-C81F216842A7}">
      <dsp:nvSpPr>
        <dsp:cNvPr id="0" name=""/>
        <dsp:cNvSpPr/>
      </dsp:nvSpPr>
      <dsp:spPr>
        <a:xfrm>
          <a:off x="3499865" y="1473472"/>
          <a:ext cx="741426" cy="74147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tint val="50000"/>
              <a:hueOff val="9738873"/>
              <a:satOff val="-5089"/>
              <a:lumOff val="334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982B215-A9E4-40AE-AFD4-9E445EDDD95B}">
      <dsp:nvSpPr>
        <dsp:cNvPr id="0" name=""/>
        <dsp:cNvSpPr/>
      </dsp:nvSpPr>
      <dsp:spPr>
        <a:xfrm>
          <a:off x="4039361" y="638992"/>
          <a:ext cx="778764" cy="778881"/>
        </a:xfrm>
        <a:prstGeom prst="ellipse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11883694"/>
              <a:satOff val="-60520"/>
              <a:lumOff val="11175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8FC039-B4B9-45C5-B243-B3CACB99D12D}">
      <dsp:nvSpPr>
        <dsp:cNvPr id="0" name=""/>
        <dsp:cNvSpPr/>
      </dsp:nvSpPr>
      <dsp:spPr>
        <a:xfrm>
          <a:off x="4085081" y="684987"/>
          <a:ext cx="687324" cy="68689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tint val="50000"/>
              <a:hueOff val="12985163"/>
              <a:satOff val="-6786"/>
              <a:lumOff val="445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BB44D62-2797-4297-81C3-3697A3E5B7DA}">
      <dsp:nvSpPr>
        <dsp:cNvPr id="0" name=""/>
        <dsp:cNvSpPr/>
      </dsp:nvSpPr>
      <dsp:spPr>
        <a:xfrm>
          <a:off x="0" y="2553596"/>
          <a:ext cx="2650236" cy="833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" numCol="1" spcCol="1270" anchor="b" anchorCtr="0">
          <a:noAutofit/>
        </a:bodyPr>
        <a:lstStyle/>
        <a:p>
          <a:pPr lvl="0" algn="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26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Népegészségügy</a:t>
          </a:r>
          <a:endParaRPr lang="hu-H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53596"/>
        <a:ext cx="2650236" cy="833974"/>
      </dsp:txXfrm>
    </dsp:sp>
    <dsp:sp modelId="{EC39B256-EA47-4BDC-A69D-3CCF0E52E93E}">
      <dsp:nvSpPr>
        <dsp:cNvPr id="0" name=""/>
        <dsp:cNvSpPr/>
      </dsp:nvSpPr>
      <dsp:spPr>
        <a:xfrm>
          <a:off x="4808981" y="3864199"/>
          <a:ext cx="2650236" cy="82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Alapellátás</a:t>
          </a:r>
          <a:endParaRPr lang="hu-H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8981" y="3864199"/>
        <a:ext cx="2650236" cy="824371"/>
      </dsp:txXfrm>
    </dsp:sp>
    <dsp:sp modelId="{F5A0AE14-7FD3-4AE5-92A5-FB171273DC4A}">
      <dsp:nvSpPr>
        <dsp:cNvPr id="0" name=""/>
        <dsp:cNvSpPr/>
      </dsp:nvSpPr>
      <dsp:spPr>
        <a:xfrm>
          <a:off x="4710683" y="2553596"/>
          <a:ext cx="2650236" cy="1071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26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Humánerőforrás</a:t>
          </a:r>
          <a:endParaRPr lang="hu-H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0683" y="2553596"/>
        <a:ext cx="2650236" cy="1071530"/>
      </dsp:txXfrm>
    </dsp:sp>
    <dsp:sp modelId="{79BAD0F6-FA26-493C-8FEB-457875720933}">
      <dsp:nvSpPr>
        <dsp:cNvPr id="0" name=""/>
        <dsp:cNvSpPr/>
      </dsp:nvSpPr>
      <dsp:spPr>
        <a:xfrm>
          <a:off x="4479035" y="1473472"/>
          <a:ext cx="2650236" cy="74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Infrastruktúra</a:t>
          </a:r>
          <a:endParaRPr lang="hu-H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9035" y="1473472"/>
        <a:ext cx="2650236" cy="741479"/>
      </dsp:txXfrm>
    </dsp:sp>
    <dsp:sp modelId="{E2A32B41-6FB6-42E0-AA33-36B8BEFC2AE9}">
      <dsp:nvSpPr>
        <dsp:cNvPr id="0" name=""/>
        <dsp:cNvSpPr/>
      </dsp:nvSpPr>
      <dsp:spPr>
        <a:xfrm>
          <a:off x="4969763" y="684987"/>
          <a:ext cx="2650236" cy="68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u-HU" sz="26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E-egészségügy</a:t>
          </a:r>
          <a:endParaRPr lang="hu-H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9763" y="684987"/>
        <a:ext cx="2650236" cy="686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82A5599-DDE5-470A-8F96-23D031C492B9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C9D0F8-944E-493A-8FD5-91E6531274A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242223-F8B7-45E9-AB9D-0F50C5A390BC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A3F6856-307B-4CB5-A32B-0278440914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zis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DCF039-B32E-43C2-9018-323AE69CB79A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7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8B9F-8F56-407F-A48E-7D8CD4572E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03B0-961D-4336-8F47-07AAFEA4F03C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B912-0517-47E9-B3C6-017B6B65795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FB8A-6EA3-4F48-A3B8-ECAEB3C11FC9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D7C3-D57B-4AB6-9397-8EF45A26E82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4709-ADC9-4AAC-A105-0C4435C3B594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F069-F52C-4236-B712-F931EC17A0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zis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zis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470F2A-8592-40D8-AAD8-AD35475C186D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304F2-7EB0-4F04-8D99-DE135498C9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137D-7BA5-444F-99AB-40736390A204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7EB3-1766-438E-BB8C-610FFEF8CC3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BE63F0-720E-443E-BCCC-73968211950B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014E-A50F-41B4-9081-9715DF8A5A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9B69-D616-40DA-8ADB-8DE4C04F03CF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F746-FFA9-424C-B478-0CDD293C2B4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églalap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0B0CE-681F-4A0F-86F4-EE9759C1EFE1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4857-185D-4584-9530-DE76AA6EFC3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F76500-0C78-4606-A977-BC6C457EB587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7F16-145D-4A22-82EB-8EC5DA63D98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olyamatábra: Feldolgozá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lyamatábra: Feldolgozá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03D936-764F-4C11-B353-7A3ED50472F4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89AF-8861-4D04-A94B-FD37B8CE54D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57" name="Szöveg hely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D5178C-B393-4895-9624-5DDECC44B543}" type="datetimeFigureOut">
              <a:rPr lang="hu-HU"/>
              <a:pPr>
                <a:defRPr/>
              </a:pPr>
              <a:t>2021. 03. 31.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itchFamily="34" charset="-18"/>
              </a:defRPr>
            </a:lvl1pPr>
          </a:lstStyle>
          <a:p>
            <a:pPr>
              <a:defRPr/>
            </a:pPr>
            <a:fld id="{31A7674C-D351-4041-AECF-BAF3EFBE05A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5" r:id="rId2"/>
    <p:sldLayoutId id="2147484171" r:id="rId3"/>
    <p:sldLayoutId id="2147484166" r:id="rId4"/>
    <p:sldLayoutId id="2147484172" r:id="rId5"/>
    <p:sldLayoutId id="2147484167" r:id="rId6"/>
    <p:sldLayoutId id="2147484173" r:id="rId7"/>
    <p:sldLayoutId id="2147484174" r:id="rId8"/>
    <p:sldLayoutId id="2147484175" r:id="rId9"/>
    <p:sldLayoutId id="2147484168" r:id="rId10"/>
    <p:sldLayoutId id="21474841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0988" y="765175"/>
            <a:ext cx="8586787" cy="5676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5400" b="1" dirty="0" smtClean="0"/>
              <a:t/>
            </a:r>
            <a:br>
              <a:rPr lang="hu-HU" sz="5400" b="1" dirty="0" smtClean="0"/>
            </a:br>
            <a:r>
              <a:rPr lang="hu-HU" sz="5400" b="1" dirty="0" smtClean="0"/>
              <a:t/>
            </a:r>
            <a:br>
              <a:rPr lang="hu-HU" sz="5400" b="1" dirty="0" smtClean="0"/>
            </a:br>
            <a:r>
              <a:rPr lang="hu-HU" sz="5400" b="1" dirty="0" smtClean="0"/>
              <a:t>Önkormányzati szövetségek </a:t>
            </a:r>
            <a:r>
              <a:rPr lang="hu-HU" sz="5400" b="1" dirty="0"/>
              <a:t>lehetőségei a </a:t>
            </a:r>
            <a:r>
              <a:rPr lang="hu-HU" sz="5400" b="1" dirty="0" smtClean="0"/>
              <a:t>következő önkormányzati ciklusban</a:t>
            </a:r>
            <a:br>
              <a:rPr lang="hu-HU" sz="5400" b="1" dirty="0" smtClean="0"/>
            </a:br>
            <a:r>
              <a:rPr lang="hu-HU" sz="5400" b="1" dirty="0" smtClean="0"/>
              <a:t/>
            </a:r>
            <a:br>
              <a:rPr lang="hu-HU" sz="5400" b="1" dirty="0" smtClean="0"/>
            </a:br>
            <a:r>
              <a:rPr lang="hu-HU" sz="5400" b="1" dirty="0" smtClean="0"/>
              <a:t>Schmidt Jenő </a:t>
            </a:r>
            <a:r>
              <a:rPr lang="hu-HU" sz="5400" b="1" dirty="0" err="1" smtClean="0"/>
              <a:t>Töosz</a:t>
            </a:r>
            <a:r>
              <a:rPr lang="hu-HU" sz="5400" b="1" dirty="0" smtClean="0"/>
              <a:t> Elnök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/>
              <a:t/>
            </a:r>
            <a:br>
              <a:rPr lang="hu-HU" sz="4000" b="1" dirty="0"/>
            </a:br>
            <a:endParaRPr lang="hu-HU" sz="4000" b="1" dirty="0" smtClean="0">
              <a:latin typeface="Arial" charset="0"/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1435100" y="404813"/>
            <a:ext cx="7499350" cy="3603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endParaRPr lang="hu-HU" altLang="hu-HU" sz="200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hu-HU" altLang="hu-HU" sz="200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hu-HU" altLang="hu-HU" sz="200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hu-HU" altLang="hu-HU" sz="200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hu-HU" altLang="hu-HU" sz="2000" smtClean="0"/>
          </a:p>
        </p:txBody>
      </p:sp>
      <p:pic>
        <p:nvPicPr>
          <p:cNvPr id="3076" name="Kép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475" y="179388"/>
            <a:ext cx="269081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C:\dokumentumok\Légifotó-Tab\Horváth-Légifotó\DSC_0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Szövegdoboz 5"/>
          <p:cNvSpPr txBox="1">
            <a:spLocks noChangeArrowheads="1"/>
          </p:cNvSpPr>
          <p:nvPr/>
        </p:nvSpPr>
        <p:spPr bwMode="auto">
          <a:xfrm>
            <a:off x="0" y="3429000"/>
            <a:ext cx="8915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hu-HU" sz="3600" b="1" dirty="0">
              <a:solidFill>
                <a:schemeClr val="bg1"/>
              </a:solidFill>
            </a:endParaRPr>
          </a:p>
          <a:p>
            <a:pPr algn="ctr"/>
            <a:endParaRPr lang="hu-HU" sz="3600" b="1" dirty="0">
              <a:solidFill>
                <a:schemeClr val="bg1"/>
              </a:solidFill>
            </a:endParaRPr>
          </a:p>
          <a:p>
            <a:pPr algn="ctr"/>
            <a:endParaRPr lang="hu-HU" sz="3600" b="1" dirty="0">
              <a:solidFill>
                <a:schemeClr val="bg1"/>
              </a:solidFill>
            </a:endParaRPr>
          </a:p>
          <a:p>
            <a:pPr algn="ctr"/>
            <a:endParaRPr lang="hu-HU" sz="3600" b="1" dirty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Budapest, 2020. március 31.</a:t>
            </a:r>
            <a:endParaRPr lang="hu-HU" sz="2400" b="1" dirty="0">
              <a:solidFill>
                <a:schemeClr val="bg1"/>
              </a:solidFill>
            </a:endParaRPr>
          </a:p>
          <a:p>
            <a:r>
              <a:rPr lang="hu-HU" sz="3200" b="1" dirty="0">
                <a:solidFill>
                  <a:schemeClr val="bg1"/>
                </a:solidFill>
              </a:rPr>
              <a:t>Schmidt </a:t>
            </a:r>
            <a:r>
              <a:rPr lang="hu-HU" sz="3200" b="1" dirty="0" smtClean="0">
                <a:solidFill>
                  <a:schemeClr val="bg1"/>
                </a:solidFill>
              </a:rPr>
              <a:t>Jenő TÖOSZ </a:t>
            </a:r>
            <a:r>
              <a:rPr lang="hu-HU" sz="3200" b="1" dirty="0">
                <a:solidFill>
                  <a:schemeClr val="bg1"/>
                </a:solidFill>
              </a:rPr>
              <a:t>elnök</a:t>
            </a:r>
          </a:p>
        </p:txBody>
      </p:sp>
      <p:sp>
        <p:nvSpPr>
          <p:cNvPr id="9" name="Téglalap 8"/>
          <p:cNvSpPr/>
          <p:nvPr/>
        </p:nvSpPr>
        <p:spPr>
          <a:xfrm>
            <a:off x="6516216" y="3140968"/>
            <a:ext cx="262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NEM</a:t>
            </a: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LÉPNI VESZÉLYES! LÉPNI SZINTÉN VESZÉLYES!</a:t>
            </a:r>
            <a:endParaRPr lang="hu-H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25362"/>
            <a:ext cx="60121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-Bold"/>
                <a:ea typeface="Calibri" pitchFamily="34" charset="0"/>
                <a:cs typeface="Times New Roman" pitchFamily="18" charset="0"/>
              </a:rPr>
              <a:t>Tartós gondozást nyújtó intézmény, idősek otthona kialakításának finanszírozási kérdései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/>
          <a:lstStyle/>
          <a:p>
            <a:r>
              <a:rPr lang="hu-HU" dirty="0" smtClean="0"/>
              <a:t>Hazánkban 2019 elején 3 millió 310 ezren részesültek nyugdíjban, járadékban vagy nyugdíjszerű ellátásban. Az ellátottak 57%‐a öregségi nyugdíjban részesült.                                  </a:t>
            </a:r>
          </a:p>
          <a:p>
            <a:endParaRPr lang="hu-HU" dirty="0" smtClean="0"/>
          </a:p>
          <a:p>
            <a:r>
              <a:rPr lang="hu-HU" dirty="0" smtClean="0"/>
              <a:t>A nyugdíjakra és a nyugdíjszerű ellátások forint összege és a GDP‐hez viszonyított aránya folyamatos növekedést mutat. Az átlagkeresetek és a nyugdíjak közötti olló az elmúlt 10 évben kisebb mértékben zárult, a nyugdíj összege valamennyivel közelebb került a nettó keresetekhez. 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/>
          <a:lstStyle/>
          <a:p>
            <a:endParaRPr lang="hu-HU" sz="2400" b="1" dirty="0" smtClean="0"/>
          </a:p>
          <a:p>
            <a:r>
              <a:rPr lang="hu-HU" sz="2400" b="1" dirty="0" smtClean="0"/>
              <a:t>A jelenlegi központi költségvetési támogatási rendszer az egyházi finanszírozású intézményeket támogatja a legnagyobb mértékben, bár a 2 évvel ezelőttihez képest alacsonyabb szorzóval (1,8 helyett 1,5-1,6 közötti szorzó).</a:t>
            </a:r>
            <a:r>
              <a:rPr lang="hu-HU" sz="2400" dirty="0" smtClean="0"/>
              <a:t> </a:t>
            </a:r>
          </a:p>
          <a:p>
            <a:endParaRPr lang="hu-HU" sz="2400" dirty="0" smtClean="0"/>
          </a:p>
          <a:p>
            <a:r>
              <a:rPr lang="hu-HU" sz="2400" dirty="0" smtClean="0"/>
              <a:t>Ezt követi az önkormányzati működtetésben lévő rendszerek támogatása, amely az önkormányzatok számára személyi és dologi költséget is támogat, míg a </a:t>
            </a:r>
            <a:r>
              <a:rPr lang="hu-HU" sz="2400" dirty="0" err="1" smtClean="0"/>
              <a:t>for-</a:t>
            </a:r>
            <a:r>
              <a:rPr lang="hu-HU" sz="2400" dirty="0" smtClean="0"/>
              <a:t> és non-profit cégek számára csak a jogszabály által elismert személyi költség támogatott. Mindez azt jelenti, hogy a nem önkormányzati intézményekben a térítési díj azonos kiadások esetén jelentősen magasabb lesz, önköltségi szinten sem tud 120.000Ft/hó/fő alá menni.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/>
          <a:lstStyle/>
          <a:p>
            <a:endParaRPr lang="hu-HU" sz="2400" b="1" u="sng" dirty="0" smtClean="0"/>
          </a:p>
          <a:p>
            <a:r>
              <a:rPr lang="hu-HU" sz="2400" b="1" u="sng" dirty="0" smtClean="0"/>
              <a:t>Magyarországon az időskori lakóotthonos életmód – a racionális érvek ellenére - nem terjedt el,</a:t>
            </a:r>
            <a:r>
              <a:rPr lang="hu-HU" sz="2400" dirty="0" smtClean="0"/>
              <a:t> aminek hátterében a saját ingatlan megtartásának idős emberekben (és családjukban) élő vágya mellett a szabadon felhasználható pénzügyi tartalékok szűkössége és a költözésre való alacsony hajlandóság egyaránt szerepelnek. Mire pedig az idősotthoni elhelyezésre sor kerül, az idős ember önellátási készsége annyira meggyengül, hogy a lakóotthoni elhelyezés már nem optimális. A lakóotthonok iránti legerősebb, ki nem elégített igény talán azokban a fogyatékos felnőttet ellátó családokban van, ahol az idős szülő egyre kevésbé tudja gondozni rászoruló családtagot, miközben már maga is támogatásra szorul. A lakóotthonos jellegű elhelyezés és gondozás költsége gyakorlatban az emelt szintű gondozás költségeivel közel azonos, vagy azt meghaladó mértékű lenne.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/>
          <a:lstStyle/>
          <a:p>
            <a:endParaRPr lang="hu-HU" sz="2800" dirty="0" smtClean="0"/>
          </a:p>
          <a:p>
            <a:r>
              <a:rPr lang="hu-HU" sz="2800" dirty="0" smtClean="0"/>
              <a:t>Önkormányzati működtetés esetén a térítési díjakat alacsonyabb szintre lehet tenni. A térítési díj önkormányzati működtetés egyelőre </a:t>
            </a:r>
            <a:r>
              <a:rPr lang="hu-HU" b="1" dirty="0" smtClean="0"/>
              <a:t>100-120 ezer forint/fő/hó között tartható, non-profit Kft. általi működtetésben 140 ezer Ft/fő/hó alatt nem képzelhető el. </a:t>
            </a:r>
            <a:r>
              <a:rPr lang="hu-HU" sz="2800" dirty="0" smtClean="0"/>
              <a:t>Tudomásul kell venni, hogy a díjak emelkedése nem áll meg, és további növekedés várható, elsődlegesen a személyi költségek prognosztizált növekedése miatt. A lakossági igény azonban jelentős, a várakozási listák hosszúak, a rendelkezésre álló, működésükben támogatott férőhelyek szinte biztosan betelnek.</a:t>
            </a:r>
          </a:p>
          <a:p>
            <a:endParaRPr lang="hu-H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" y="-465248"/>
          <a:ext cx="9144000" cy="7323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Szempontok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Szervezeti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Működtető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Önkormányzat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vállalkozás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vállalkozás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Calibri"/>
                          <a:ea typeface="Calibri"/>
                          <a:cs typeface="Times New Roman"/>
                        </a:rPr>
                        <a:t>civil szervezet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Működtető tulajdonosa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Önkormányzat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Önkormányzat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Önkormányzat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független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Működés jellege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non-profit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non-profit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for-profit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non-profit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Önkormányzat befolyása 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magas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magas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magas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Közbeszerzési kötelezettség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igen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nem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nem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Calibri"/>
                          <a:ea typeface="Calibri"/>
                          <a:cs typeface="Times New Roman"/>
                        </a:rPr>
                        <a:t>nem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Működtetési, szakmai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Optimális </a:t>
                      </a:r>
                      <a:r>
                        <a:rPr lang="hu-HU" sz="1000" b="1" dirty="0" err="1">
                          <a:latin typeface="Calibri"/>
                          <a:ea typeface="Calibri"/>
                          <a:cs typeface="Times New Roman"/>
                        </a:rPr>
                        <a:t>gondozotti</a:t>
                      </a: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 létszám, fő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40-50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51-100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51-100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51-100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Működési költségek központi támogatása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Önkormányzati támogatás kényszere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erős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erős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alacsony/közepes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Térítési díj színvonala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alacsony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magas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Emelt szintű szolgáltatás fenntartási terhe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magas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magas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Belépési díj hasznossága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alacsony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alacsony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magas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Calibri"/>
                          <a:ea typeface="Calibri"/>
                          <a:cs typeface="Times New Roman"/>
                        </a:rPr>
                        <a:t>alacsony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Térítési díj kikényszerítésének lehetősége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Nem fizető gondozott elküldésének esélye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alacsony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alacsony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Központi támogatás változásának hatása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magas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közepes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9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Kiegészítő szolgáltatások fontossága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alacsony 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közepes/magas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magas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közepes/magas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9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Állandó </a:t>
                      </a:r>
                      <a:r>
                        <a:rPr lang="hu-HU" sz="1000" b="1" dirty="0" err="1">
                          <a:latin typeface="Calibri"/>
                          <a:ea typeface="Calibri"/>
                          <a:cs typeface="Times New Roman"/>
                        </a:rPr>
                        <a:t>gondozotti</a:t>
                      </a: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 létszám stabilitása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fontos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fontos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>
                          <a:latin typeface="Calibri"/>
                          <a:ea typeface="Calibri"/>
                          <a:cs typeface="Times New Roman"/>
                        </a:rPr>
                        <a:t>fontos</a:t>
                      </a:r>
                      <a:endParaRPr lang="hu-H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fontos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Átmeneti gondozás lehetősége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nem fontos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fontos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Calibri"/>
                          <a:ea typeface="Calibri"/>
                          <a:cs typeface="Times New Roman"/>
                        </a:rPr>
                        <a:t>fontos</a:t>
                      </a:r>
                      <a:endParaRPr lang="hu-H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Calibri"/>
                          <a:ea typeface="Calibri"/>
                          <a:cs typeface="Times New Roman"/>
                        </a:rPr>
                        <a:t>fontos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b="1" u="sng" dirty="0" smtClean="0"/>
              <a:t>Beruházási számítás hitel vagy külső forrás felvételéhez: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0" y="1196750"/>
          <a:ext cx="9144000" cy="566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  <a:t>m2 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  <a:t>bruttó</a:t>
                      </a:r>
                      <a:br>
                        <a:rPr lang="hu-HU" sz="1800" b="1" dirty="0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</a:b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  <a:t>ezer Ft/m2 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  <a:t>ezer Ft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épület 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700 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300 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210 000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eszköz 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50 000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u-H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udvar, kert 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40 000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u-H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  <a:t>ÖSSZESEN 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  <a:t>300 00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u-H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0" y="71120"/>
          <a:ext cx="9144000" cy="44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  <a:t>Bevételek 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  <a:t>Ft/év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I. Intézményi működési bevételek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39 036 000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Intézményi ellátás díja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38 556 000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Szolgáltatások ellenértéke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480 000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II. Önkormányzat támogatása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53 399 500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Állami támogatás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40 382 860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Önkormányzat támogatása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13 016 640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BEVÉTELEK ÖSSZESEN: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92 435 500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  <a:t>Kiadások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Calibri-Bold"/>
                          <a:ea typeface="Times New Roman"/>
                          <a:cs typeface="Times New Roman"/>
                        </a:rPr>
                        <a:t>Ft/év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Folyó (működési) kiadások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86 635 500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Személyi juttatások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52 509 420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Dologi és egyéb folyó kiadások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34 126 080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ArialMT"/>
                          <a:ea typeface="Times New Roman"/>
                          <a:cs typeface="Times New Roman"/>
                        </a:rPr>
                        <a:t>Beruházás, felújítás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5 800 000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KIADÁSOK ÖSSZESEN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92 435 500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0" y="450912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Alapesetben 65.000 Ft befizetés esetén van nullán az intézmény, 13 MFT önkormányzati támogatás mellett. Önkormányzati támogatás nélkül a befizetendő összeg: </a:t>
            </a:r>
          </a:p>
          <a:p>
            <a:pPr algn="ctr"/>
            <a:r>
              <a:rPr lang="hu-HU" b="1" dirty="0" smtClean="0"/>
              <a:t>77.000 Ft. Ez az induló havi térítési díj teljesen feltöltött létszám esetén 1 éven keresztül, ami nem lehetséges. </a:t>
            </a:r>
            <a:endParaRPr lang="hu-HU" dirty="0" smtClean="0"/>
          </a:p>
          <a:p>
            <a:pPr algn="ctr"/>
            <a:r>
              <a:rPr lang="hu-HU" b="1" u="sng" dirty="0" smtClean="0"/>
              <a:t>Ebből kiindulva 90.000 </a:t>
            </a:r>
            <a:r>
              <a:rPr lang="hu-HU" b="1" u="sng" dirty="0" err="1" smtClean="0"/>
              <a:t>ft</a:t>
            </a:r>
            <a:r>
              <a:rPr lang="hu-HU" b="1" u="sng" dirty="0" smtClean="0"/>
              <a:t> –</a:t>
            </a:r>
            <a:r>
              <a:rPr lang="hu-HU" b="1" u="sng" dirty="0" err="1" smtClean="0"/>
              <a:t>ot</a:t>
            </a:r>
            <a:r>
              <a:rPr lang="hu-HU" b="1" dirty="0" smtClean="0"/>
              <a:t> havonta minimum el kell kérni, és a felette lévő összegből lehet csak beruházást, vagy hiteltörlesztést, végezni.</a:t>
            </a:r>
            <a:endParaRPr lang="hu-HU" dirty="0" smtClean="0"/>
          </a:p>
          <a:p>
            <a:r>
              <a:rPr lang="hu-HU" dirty="0" smtClean="0"/>
              <a:t> 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/>
          <a:lstStyle/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A kereskedelmi Bankok kockázattól függően bármekkora hitelt képesek nyújtani megfelelő fedezet mellett. Ezek a sima beruházási hitelek jelzálog vagy egyéb más garanciák mellett nyújtott pénzügyi termékek. Az árazásban van különbség és még abban, hogy a Bankok szakosodnak az ágazati szereplők portfóliójának megfelelően. </a:t>
            </a:r>
          </a:p>
          <a:p>
            <a:r>
              <a:rPr lang="hu-HU" sz="2400" b="1" dirty="0" smtClean="0"/>
              <a:t> </a:t>
            </a:r>
            <a:endParaRPr lang="hu-HU" sz="2400" dirty="0" smtClean="0"/>
          </a:p>
          <a:p>
            <a:pPr algn="ctr"/>
            <a:r>
              <a:rPr lang="hu-HU" sz="2400" b="1" dirty="0" smtClean="0"/>
              <a:t>Árazás:  általában </a:t>
            </a:r>
            <a:r>
              <a:rPr lang="hu-HU" sz="2400" b="1" dirty="0" err="1" smtClean="0"/>
              <a:t>BUBOR-hoz</a:t>
            </a:r>
            <a:r>
              <a:rPr lang="hu-HU" sz="2400" b="1" dirty="0" smtClean="0"/>
              <a:t> kötött     </a:t>
            </a:r>
            <a:r>
              <a:rPr lang="hu-HU" sz="2400" b="1" dirty="0" err="1" smtClean="0"/>
              <a:t>Bubor</a:t>
            </a:r>
            <a:r>
              <a:rPr lang="hu-HU" sz="2400" b="1" dirty="0" smtClean="0"/>
              <a:t> + 2,5 -4%  + kezelési költség + rendelkezésre tartási jutalék  0-1 % között 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b="1" dirty="0" smtClean="0"/>
              <a:t>Fedezet: Maga a megépítendő ingatlan vagy természetesen bármilyen másik zálogtárgy</a:t>
            </a:r>
            <a:endParaRPr lang="hu-HU" sz="2400" dirty="0" smtClean="0"/>
          </a:p>
          <a:p>
            <a:endParaRPr lang="hu-H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b="1" u="sng" dirty="0" smtClean="0"/>
              <a:t>Hitel vizsgálatnál a következő szempontok szerepelnek: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 descr="Befektetés startup cégekbe: hogyan, és kinek éri meg? - Szendrei Ádá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Banki kockázatok. Kockázat. Befektetési kockázat: Likviditási kockázat -  PDF Free Downloa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600" dirty="0" smtClean="0">
                <a:solidFill>
                  <a:schemeClr val="tx2">
                    <a:satMod val="130000"/>
                  </a:schemeClr>
                </a:solidFill>
              </a:rPr>
              <a:t>Településkategóriák és népesség struktúrája</a:t>
            </a:r>
          </a:p>
        </p:txBody>
      </p:sp>
      <p:graphicFrame>
        <p:nvGraphicFramePr>
          <p:cNvPr id="1026" name="Diagram 4"/>
          <p:cNvGraphicFramePr>
            <a:graphicFrameLocks/>
          </p:cNvGraphicFramePr>
          <p:nvPr/>
        </p:nvGraphicFramePr>
        <p:xfrm>
          <a:off x="0" y="1052513"/>
          <a:ext cx="4572000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3" imgW="4072481" imgH="3779848" progId="Excel.Sheet.8">
                  <p:embed/>
                </p:oleObj>
              </mc:Choice>
              <mc:Fallback>
                <p:oleObj name="Chart" r:id="rId3" imgW="4072481" imgH="3779848" progId="Excel.Sheet.8">
                  <p:embed/>
                  <p:pic>
                    <p:nvPicPr>
                      <p:cNvPr id="0" name="Diagram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4572000" cy="580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Diagram 5"/>
          <p:cNvGraphicFramePr>
            <a:graphicFrameLocks/>
          </p:cNvGraphicFramePr>
          <p:nvPr/>
        </p:nvGraphicFramePr>
        <p:xfrm>
          <a:off x="4500563" y="1052513"/>
          <a:ext cx="4616450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5" imgW="4170025" imgH="3779848" progId="Excel.Sheet.8">
                  <p:embed/>
                </p:oleObj>
              </mc:Choice>
              <mc:Fallback>
                <p:oleObj name="Chart" r:id="rId5" imgW="4170025" imgH="3779848" progId="Excel.Sheet.8">
                  <p:embed/>
                  <p:pic>
                    <p:nvPicPr>
                      <p:cNvPr id="0" name="Diagram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052513"/>
                        <a:ext cx="4616450" cy="580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700" b="1" dirty="0" smtClean="0"/>
              <a:t>Vizsgálat esetében a legfontosabb szabály a konkrét bevételek és jövőbeni bevételek vizsgálata.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 descr="JOGSZABÁLYI ANOMÁLIÁK A TÁMOGATOTT LAKHATÁS TEKINTETÉBEN - ppt letölten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292600"/>
            <a:ext cx="8229600" cy="2565400"/>
          </a:xfrm>
        </p:spPr>
        <p:txBody>
          <a:bodyPr lIns="91311" tIns="45655" rIns="91311" bIns="45655"/>
          <a:lstStyle/>
          <a:p>
            <a:pPr algn="ctr">
              <a:buFontTx/>
              <a:buNone/>
            </a:pPr>
            <a:endParaRPr lang="hu-HU" sz="3600" b="1" i="1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hu-HU" sz="3600" b="1" i="1" dirty="0" smtClean="0"/>
              <a:t>Köszönöm a Figyelmet!</a:t>
            </a:r>
          </a:p>
          <a:p>
            <a:pPr algn="ctr">
              <a:buFontTx/>
              <a:buNone/>
            </a:pPr>
            <a:r>
              <a:rPr lang="hu-HU" sz="2400" b="1" i="1" dirty="0" smtClean="0"/>
              <a:t>Schmidt Jenő</a:t>
            </a:r>
          </a:p>
          <a:p>
            <a:pPr algn="ctr">
              <a:buFontTx/>
              <a:buNone/>
            </a:pPr>
            <a:r>
              <a:rPr lang="hu-HU" sz="2400" b="1" i="1" dirty="0" smtClean="0"/>
              <a:t>a TÖOSZ elnöke</a:t>
            </a:r>
          </a:p>
          <a:p>
            <a:pPr>
              <a:buFontTx/>
              <a:buNone/>
            </a:pPr>
            <a:r>
              <a:rPr lang="hu-HU" sz="2400" b="1" i="1" dirty="0" smtClean="0">
                <a:solidFill>
                  <a:srgbClr val="002060"/>
                </a:solidFill>
              </a:rPr>
              <a:t>    </a:t>
            </a:r>
            <a:endParaRPr lang="hu-HU" dirty="0" smtClean="0"/>
          </a:p>
        </p:txBody>
      </p:sp>
      <p:pic>
        <p:nvPicPr>
          <p:cNvPr id="29699" name="Picture 11" descr="\\Mars\common\TÖOSZ\TÖOSZ-emblémák\legkisebb kislogo sarga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2592387" cy="1758950"/>
          </a:xfrm>
          <a:noFill/>
        </p:spPr>
      </p:pic>
      <p:pic>
        <p:nvPicPr>
          <p:cNvPr id="29700" name="Picture 16" descr="ANd9GcQoVEmdq_q3HecAf4iy4fbweeDTjdkcxZyQWfp3ZHQkpOxVei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0"/>
            <a:ext cx="57864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818" cy="1209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Önkormányzati struktúra - 2019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267" name="Téglalap 3"/>
          <p:cNvSpPr>
            <a:spLocks noChangeArrowheads="1"/>
          </p:cNvSpPr>
          <p:nvPr/>
        </p:nvSpPr>
        <p:spPr bwMode="auto">
          <a:xfrm>
            <a:off x="1116013" y="549275"/>
            <a:ext cx="75596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hu-HU" altLang="hu-HU" sz="2400" b="1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hu-HU" altLang="hu-HU" sz="2400" i="1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hu-HU" altLang="hu-HU" sz="2400" i="1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hu-HU" altLang="hu-HU" sz="2400" i="1" dirty="0"/>
              <a:t>I</a:t>
            </a:r>
            <a:r>
              <a:rPr lang="hu-HU" altLang="hu-HU" sz="2400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hu-HU" altLang="hu-HU" sz="2400" b="1" i="1" dirty="0"/>
              <a:t>Települési önkormányzatok - 3178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altLang="hu-HU" dirty="0"/>
              <a:t>községi, (nagyközségi) – 2809 (104)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altLang="hu-HU" dirty="0"/>
              <a:t>Városi – 346 (-175-1 =170)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altLang="hu-HU" dirty="0"/>
              <a:t>járásszékhely városi – 175 (-23=152)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altLang="hu-HU" dirty="0"/>
              <a:t>megyei jogú városi - 23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altLang="hu-HU" dirty="0"/>
              <a:t>Fővárosi -1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altLang="hu-HU" dirty="0"/>
              <a:t>fővárosi kerületi - 23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hu-HU" altLang="hu-HU" sz="2400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hu-HU" altLang="hu-HU" sz="2400" dirty="0"/>
              <a:t>II. </a:t>
            </a:r>
            <a:r>
              <a:rPr lang="hu-HU" altLang="hu-HU" sz="2400" b="1" i="1" dirty="0"/>
              <a:t>Területi önkormányzat - 20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altLang="hu-HU" sz="2000" dirty="0"/>
              <a:t>Megyei önkormányzat – </a:t>
            </a:r>
            <a:r>
              <a:rPr lang="hu-HU" altLang="hu-HU" dirty="0"/>
              <a:t>területfejlesztés, vidékfejlesztés, területrendezés, koordináció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altLang="hu-HU" dirty="0"/>
              <a:t>Fővárosi önkormányzat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u-HU" altLang="hu-HU" dirty="0"/>
              <a:t>Fővárosi önkormányzat</a:t>
            </a:r>
            <a:endParaRPr lang="hu-HU" alt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466137" cy="620713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hu-HU" sz="25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u-HU" sz="25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31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Egy település / lakos megoszlása megyei viszonylatban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Egyenes összekötő nyíllal 6"/>
          <p:cNvCxnSpPr/>
          <p:nvPr/>
        </p:nvCxnSpPr>
        <p:spPr>
          <a:xfrm rot="5400000" flipH="1" flipV="1">
            <a:off x="4895850" y="5553075"/>
            <a:ext cx="720725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églalap 3"/>
          <p:cNvSpPr>
            <a:spLocks noChangeArrowheads="1"/>
          </p:cNvSpPr>
          <p:nvPr/>
        </p:nvSpPr>
        <p:spPr bwMode="auto">
          <a:xfrm>
            <a:off x="1187450" y="333375"/>
            <a:ext cx="777716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altLang="hu-HU" sz="3600" b="1"/>
              <a:t>Járás </a:t>
            </a:r>
            <a:endParaRPr lang="hu-HU" altLang="hu-HU" sz="3600"/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altLang="hu-HU" sz="2400"/>
              <a:t>175 járási hivatal és 23 kerületi hivatal 2013. január 1-től.</a:t>
            </a: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altLang="hu-HU" sz="2400"/>
              <a:t>Az államigazgatás alsó középszintű szervei, a járási székhelyeken (kirendeltségeken, települési ügysegédek) működnek.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hu-HU" altLang="hu-HU" sz="2000" b="1"/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altLang="hu-HU" sz="3600" b="1"/>
              <a:t>Régiók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r>
              <a:rPr lang="hu-HU" altLang="hu-HU" sz="2400"/>
              <a:t>Tervezési, statisztikai és fejlesztési célokat szolgálnak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r>
              <a:rPr lang="hu-HU" altLang="hu-HU" sz="2400"/>
              <a:t>NUTS 2 szintnek felel meg, az országot </a:t>
            </a:r>
            <a:r>
              <a:rPr lang="hu-HU" altLang="hu-HU" sz="2800" i="1" u="sng"/>
              <a:t>7 régió </a:t>
            </a:r>
            <a:r>
              <a:rPr lang="hu-HU" altLang="hu-HU" sz="2400"/>
              <a:t>fedi le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r>
              <a:rPr lang="hu-HU" altLang="hu-HU" sz="2400"/>
              <a:t>( Közép-Magyarország, Közép-Dunántúl, Nyugat-Dunántúl, Dél-Dunántúl, Észak-Magyarország, Észak-Alföld, Dél-Alföld)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600" y="180780"/>
            <a:ext cx="3168352" cy="199640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pc="4" dirty="0"/>
              <a:t>EU </a:t>
            </a:r>
            <a:r>
              <a:rPr dirty="0"/>
              <a:t>– </a:t>
            </a:r>
            <a:r>
              <a:rPr spc="-4" dirty="0"/>
              <a:t>Társadalmi</a:t>
            </a:r>
            <a:r>
              <a:rPr spc="-100" dirty="0"/>
              <a:t> </a:t>
            </a:r>
            <a:r>
              <a:rPr spc="-4" dirty="0"/>
              <a:t>kihívások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609" y="3284984"/>
            <a:ext cx="8100392" cy="3418058"/>
          </a:xfrm>
          <a:prstGeom prst="rect">
            <a:avLst/>
          </a:prstGeom>
        </p:spPr>
        <p:txBody>
          <a:bodyPr vert="horz" wrap="square" lIns="0" tIns="77921" rIns="0" bIns="0" rtlCol="0">
            <a:spAutoFit/>
          </a:bodyPr>
          <a:lstStyle/>
          <a:p>
            <a:pPr marL="411867" indent="-400736">
              <a:spcBef>
                <a:spcPts val="614"/>
              </a:spcBef>
              <a:buFont typeface="Symbol"/>
              <a:buChar char=""/>
              <a:tabLst>
                <a:tab pos="411311" algn="l"/>
                <a:tab pos="411867" algn="l"/>
              </a:tabLst>
            </a:pPr>
            <a:r>
              <a:rPr sz="3200" b="1" u="sng" dirty="0">
                <a:latin typeface="Arial"/>
                <a:cs typeface="Arial"/>
              </a:rPr>
              <a:t>Egészség,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demográfiai változások és</a:t>
            </a:r>
            <a:r>
              <a:rPr sz="3200" spc="-11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jólét</a:t>
            </a:r>
          </a:p>
          <a:p>
            <a:pPr marL="411311" marR="4453" indent="-400736">
              <a:spcBef>
                <a:spcPts val="526"/>
              </a:spcBef>
              <a:buFont typeface="Symbol"/>
              <a:buChar char=""/>
              <a:tabLst>
                <a:tab pos="411311" algn="l"/>
                <a:tab pos="411867" algn="l"/>
              </a:tabLst>
            </a:pPr>
            <a:r>
              <a:rPr sz="2000" b="1" spc="-4" dirty="0">
                <a:latin typeface="Arial"/>
                <a:cs typeface="Arial"/>
              </a:rPr>
              <a:t>Élelmezésbiztonság, </a:t>
            </a:r>
            <a:r>
              <a:rPr sz="2000" spc="-4" dirty="0">
                <a:latin typeface="Arial"/>
                <a:cs typeface="Arial"/>
              </a:rPr>
              <a:t>fenntartható mezőgazdaság, tengerkutatás  </a:t>
            </a:r>
            <a:r>
              <a:rPr sz="2000" dirty="0">
                <a:latin typeface="Arial"/>
                <a:cs typeface="Arial"/>
              </a:rPr>
              <a:t>és </a:t>
            </a:r>
            <a:r>
              <a:rPr sz="2000" spc="-4" dirty="0">
                <a:latin typeface="Arial"/>
                <a:cs typeface="Arial"/>
              </a:rPr>
              <a:t>tengerhasznosítási </a:t>
            </a:r>
            <a:r>
              <a:rPr sz="2000" dirty="0">
                <a:latin typeface="Arial"/>
                <a:cs typeface="Arial"/>
              </a:rPr>
              <a:t>célú kutatás, valamint a</a:t>
            </a:r>
            <a:r>
              <a:rPr sz="2000" spc="-131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biogazdaság</a:t>
            </a:r>
          </a:p>
          <a:p>
            <a:pPr marL="411867" indent="-400736">
              <a:spcBef>
                <a:spcPts val="522"/>
              </a:spcBef>
              <a:buFont typeface="Symbol"/>
              <a:buChar char=""/>
              <a:tabLst>
                <a:tab pos="411311" algn="l"/>
                <a:tab pos="411867" algn="l"/>
              </a:tabLst>
            </a:pPr>
            <a:r>
              <a:rPr sz="2000" dirty="0">
                <a:latin typeface="Arial"/>
                <a:cs typeface="Arial"/>
              </a:rPr>
              <a:t>Biztonságos, tiszta </a:t>
            </a:r>
            <a:r>
              <a:rPr sz="2000" spc="-9" dirty="0">
                <a:latin typeface="Arial"/>
                <a:cs typeface="Arial"/>
              </a:rPr>
              <a:t>és </a:t>
            </a:r>
            <a:r>
              <a:rPr sz="2000" dirty="0">
                <a:latin typeface="Arial"/>
                <a:cs typeface="Arial"/>
              </a:rPr>
              <a:t>hatékony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energia</a:t>
            </a:r>
            <a:endParaRPr sz="2000" dirty="0">
              <a:latin typeface="Arial"/>
              <a:cs typeface="Arial"/>
            </a:endParaRPr>
          </a:p>
          <a:p>
            <a:pPr marL="411867" indent="-400736">
              <a:spcBef>
                <a:spcPts val="530"/>
              </a:spcBef>
              <a:buFont typeface="Symbol"/>
              <a:buChar char=""/>
              <a:tabLst>
                <a:tab pos="411311" algn="l"/>
                <a:tab pos="411867" algn="l"/>
              </a:tabLst>
            </a:pPr>
            <a:r>
              <a:rPr sz="2000" spc="-4" dirty="0">
                <a:latin typeface="Arial"/>
                <a:cs typeface="Arial"/>
              </a:rPr>
              <a:t>Intelligens, környezetkímélő </a:t>
            </a:r>
            <a:r>
              <a:rPr sz="2000" dirty="0">
                <a:latin typeface="Arial"/>
                <a:cs typeface="Arial"/>
              </a:rPr>
              <a:t>és </a:t>
            </a:r>
            <a:r>
              <a:rPr sz="2000" spc="-4" dirty="0">
                <a:latin typeface="Arial"/>
                <a:cs typeface="Arial"/>
              </a:rPr>
              <a:t>integrált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közlekedés</a:t>
            </a:r>
            <a:endParaRPr sz="2000" dirty="0">
              <a:latin typeface="Arial"/>
              <a:cs typeface="Arial"/>
            </a:endParaRPr>
          </a:p>
          <a:p>
            <a:pPr marL="411867" indent="-400736">
              <a:spcBef>
                <a:spcPts val="526"/>
              </a:spcBef>
              <a:buFont typeface="Symbol"/>
              <a:buChar char=""/>
              <a:tabLst>
                <a:tab pos="411311" algn="l"/>
                <a:tab pos="411867" algn="l"/>
              </a:tabLst>
            </a:pPr>
            <a:r>
              <a:rPr sz="2000" b="1" spc="-4" dirty="0">
                <a:latin typeface="Arial"/>
                <a:cs typeface="Arial"/>
              </a:rPr>
              <a:t>Éghajlatváltozás</a:t>
            </a:r>
            <a:r>
              <a:rPr sz="2000" spc="-4" dirty="0">
                <a:latin typeface="Arial"/>
                <a:cs typeface="Arial"/>
              </a:rPr>
              <a:t>, erőforrás-hatékonyság </a:t>
            </a:r>
            <a:r>
              <a:rPr sz="2000" dirty="0">
                <a:latin typeface="Arial"/>
                <a:cs typeface="Arial"/>
              </a:rPr>
              <a:t>és</a:t>
            </a:r>
            <a:r>
              <a:rPr sz="2000" spc="-9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nyersanyagok</a:t>
            </a:r>
          </a:p>
          <a:p>
            <a:pPr marL="411311" marR="690156" indent="-400736">
              <a:spcBef>
                <a:spcPts val="526"/>
              </a:spcBef>
              <a:buFont typeface="Symbol"/>
              <a:buChar char=""/>
              <a:tabLst>
                <a:tab pos="411311" algn="l"/>
                <a:tab pos="411867" algn="l"/>
              </a:tabLst>
            </a:pPr>
            <a:r>
              <a:rPr sz="2000" b="1" dirty="0">
                <a:latin typeface="Arial"/>
                <a:cs typeface="Arial"/>
              </a:rPr>
              <a:t>Európa a </a:t>
            </a:r>
            <a:r>
              <a:rPr sz="2000" b="1" spc="-4" dirty="0">
                <a:latin typeface="Arial"/>
                <a:cs typeface="Arial"/>
              </a:rPr>
              <a:t>változó világban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13" dirty="0">
                <a:latin typeface="Arial"/>
                <a:cs typeface="Arial"/>
              </a:rPr>
              <a:t>inkluzív, </a:t>
            </a:r>
            <a:r>
              <a:rPr sz="2000" spc="-4" dirty="0">
                <a:latin typeface="Arial"/>
                <a:cs typeface="Arial"/>
              </a:rPr>
              <a:t>innovatív </a:t>
            </a:r>
            <a:r>
              <a:rPr sz="2000" spc="-9" dirty="0">
                <a:latin typeface="Arial"/>
                <a:cs typeface="Arial"/>
              </a:rPr>
              <a:t>és </a:t>
            </a:r>
            <a:r>
              <a:rPr sz="2000" spc="-4" dirty="0">
                <a:latin typeface="Arial"/>
                <a:cs typeface="Arial"/>
              </a:rPr>
              <a:t>reflektív  </a:t>
            </a:r>
            <a:r>
              <a:rPr sz="2000" dirty="0">
                <a:latin typeface="Arial"/>
                <a:cs typeface="Arial"/>
              </a:rPr>
              <a:t>társadalmak</a:t>
            </a:r>
          </a:p>
          <a:p>
            <a:pPr marL="411867" indent="-400736">
              <a:spcBef>
                <a:spcPts val="526"/>
              </a:spcBef>
              <a:buFont typeface="Symbol"/>
              <a:buChar char=""/>
              <a:tabLst>
                <a:tab pos="411311" algn="l"/>
                <a:tab pos="411867" algn="l"/>
              </a:tabLst>
            </a:pPr>
            <a:r>
              <a:rPr sz="2000" spc="-4" dirty="0">
                <a:latin typeface="Arial"/>
                <a:cs typeface="Arial"/>
              </a:rPr>
              <a:t>Befogadó, </a:t>
            </a:r>
            <a:r>
              <a:rPr sz="2000" spc="-18" dirty="0">
                <a:latin typeface="Arial"/>
                <a:cs typeface="Arial"/>
              </a:rPr>
              <a:t>innovatív, </a:t>
            </a:r>
            <a:r>
              <a:rPr sz="2000" dirty="0">
                <a:latin typeface="Arial"/>
                <a:cs typeface="Arial"/>
              </a:rPr>
              <a:t>körültekintő és </a:t>
            </a:r>
            <a:r>
              <a:rPr sz="2000" b="1" spc="-4" dirty="0">
                <a:latin typeface="Arial"/>
                <a:cs typeface="Arial"/>
              </a:rPr>
              <a:t>biztonságos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társadalmak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Kép 4" descr="https://meee-services.com/wp-content/uploads/2018/10/4G-5G-Technologies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580112" cy="321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Önkormányzati fejlesztési lehetőségek 2021-2027  EU-s Programok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46" y="1340768"/>
            <a:ext cx="8163954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71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"/>
            <a:ext cx="8100392" cy="1268760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Várható Önkormányzati fejlesztések és</a:t>
            </a:r>
            <a:b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Egészségügyi fejlesztések</a:t>
            </a:r>
            <a:endParaRPr lang="hu-H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963876"/>
              </p:ext>
            </p:extLst>
          </p:nvPr>
        </p:nvGraphicFramePr>
        <p:xfrm>
          <a:off x="1524000" y="1397000"/>
          <a:ext cx="7620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/>
          <a:lstStyle/>
          <a:p>
            <a:r>
              <a:rPr lang="hu-HU" sz="2400" dirty="0" smtClean="0"/>
              <a:t>A hazai népesség folyamatos csökkenése a lakosság idősödésével párhuzamosan zajlik a ’60‐as évek óta. Emelkedik az időskorúak, az egyedül élők és a nem házasok népességen belüli aránya. Néhány</a:t>
            </a:r>
            <a:br>
              <a:rPr lang="hu-HU" sz="2400" dirty="0" smtClean="0"/>
            </a:br>
            <a:r>
              <a:rPr lang="hu-HU" sz="2400" dirty="0" smtClean="0"/>
              <a:t>évvel ezelőtt nem sokan élték meg századik életévüket: napjainkban 1100 fő felett van a száz éves vagy ennél idősebbek száma, és a 90 évesnél idősebbek száma is meghaladja a 35 ezer főt.</a:t>
            </a:r>
            <a:br>
              <a:rPr lang="hu-HU" sz="2400" dirty="0" smtClean="0"/>
            </a:br>
            <a:r>
              <a:rPr lang="hu-HU" sz="2400" dirty="0" smtClean="0"/>
              <a:t>Hazánkban a születéskor várható élettartam 2010‐ben férfiak esetében 70,50 év, nőknél 78,11 év volt. A 60 éves korban várható élettartam férfiak esetében 16,79 év, nőknél pedig 21,56 év volt.</a:t>
            </a:r>
            <a:br>
              <a:rPr lang="hu-HU" sz="2400" dirty="0" smtClean="0"/>
            </a:br>
            <a:r>
              <a:rPr lang="hu-HU" sz="2400" dirty="0" smtClean="0"/>
              <a:t>Magyarországon 1990‐ben a 65 éves és idősebb népesség aránya 13,2 %‐ot tett ki (1,42 millió fő), és ez 2011‐re 16,7%‐ra (1,56 millió fő) növekedett. </a:t>
            </a:r>
            <a:r>
              <a:rPr lang="hu-HU" sz="2400" b="1" dirty="0" smtClean="0"/>
              <a:t>A népesség‐előreszámítások szerint 2050‐re 29,4 %, 2060‐ra 31,9 % lesz az idősebb korosztályok aránya </a:t>
            </a:r>
            <a:r>
              <a:rPr lang="hu-HU" sz="2400" dirty="0" smtClean="0"/>
              <a:t>(hasonlóan az európai országokhoz).</a:t>
            </a:r>
            <a:endParaRPr lang="hu-H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yílás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  <a:fontScheme name="Nyílá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2677</TotalTime>
  <Words>1226</Words>
  <Application>Microsoft Office PowerPoint</Application>
  <PresentationFormat>Diavetítés a képernyőre (4:3 oldalarány)</PresentationFormat>
  <Paragraphs>218</Paragraphs>
  <Slides>21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34" baseType="lpstr">
      <vt:lpstr>Arial</vt:lpstr>
      <vt:lpstr>ArialMT</vt:lpstr>
      <vt:lpstr>Calibri</vt:lpstr>
      <vt:lpstr>Calibri-Bold</vt:lpstr>
      <vt:lpstr>Cambria-Bold</vt:lpstr>
      <vt:lpstr>Gill Sans MT</vt:lpstr>
      <vt:lpstr>Symbol</vt:lpstr>
      <vt:lpstr>Times New Roman</vt:lpstr>
      <vt:lpstr>Verdana</vt:lpstr>
      <vt:lpstr>Wingdings</vt:lpstr>
      <vt:lpstr>Wingdings 2</vt:lpstr>
      <vt:lpstr>Napforduló</vt:lpstr>
      <vt:lpstr>Chart</vt:lpstr>
      <vt:lpstr>  Önkormányzati szövetségek lehetőségei a következő önkormányzati ciklusban  Schmidt Jenő Töosz Elnök  </vt:lpstr>
      <vt:lpstr>Településkategóriák és népesség struktúrája</vt:lpstr>
      <vt:lpstr>Önkormányzati struktúra - 2019</vt:lpstr>
      <vt:lpstr> Egy település / lakos megoszlása megyei viszonylatban</vt:lpstr>
      <vt:lpstr>PowerPoint-bemutató</vt:lpstr>
      <vt:lpstr>EU – Társadalmi kihívások</vt:lpstr>
      <vt:lpstr>Önkormányzati fejlesztési lehetőségek 2021-2027  EU-s Programok</vt:lpstr>
      <vt:lpstr>Várható Önkormányzati fejlesztések és Egészségügyi fejlesztések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Beruházási számítás hitel vagy külső forrás felvételéhez: </vt:lpstr>
      <vt:lpstr>PowerPoint-bemutató</vt:lpstr>
      <vt:lpstr>PowerPoint-bemutató</vt:lpstr>
      <vt:lpstr>Hitel vizsgálatnál a következő szempontok szerepelnek: </vt:lpstr>
      <vt:lpstr>PowerPoint-bemutató</vt:lpstr>
      <vt:lpstr>Vizsgálat esetében a legfontosabb szabály a konkrét bevételek és jövőbeni bevételek vizsgálata. </vt:lpstr>
      <vt:lpstr>PowerPoint-bemutató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municipal system in Hungary – roles and responsibilities of local governments A magyarországi önkormányzati rendszer áttekintése – a helyi önkormányzatok szerepe és felelőssége</dc:title>
  <dc:creator>sabjank</dc:creator>
  <cp:lastModifiedBy>Dr. Gyergyák Ferenc</cp:lastModifiedBy>
  <cp:revision>213</cp:revision>
  <dcterms:created xsi:type="dcterms:W3CDTF">2013-02-26T14:18:15Z</dcterms:created>
  <dcterms:modified xsi:type="dcterms:W3CDTF">2021-03-31T07:20:39Z</dcterms:modified>
</cp:coreProperties>
</file>